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30"/>
  </p:notesMasterIdLst>
  <p:sldIdLst>
    <p:sldId id="256" r:id="rId2"/>
    <p:sldId id="257" r:id="rId3"/>
    <p:sldId id="283" r:id="rId4"/>
    <p:sldId id="282" r:id="rId5"/>
    <p:sldId id="258" r:id="rId6"/>
    <p:sldId id="259" r:id="rId7"/>
    <p:sldId id="280" r:id="rId8"/>
    <p:sldId id="281" r:id="rId9"/>
    <p:sldId id="277" r:id="rId10"/>
    <p:sldId id="278" r:id="rId11"/>
    <p:sldId id="279" r:id="rId12"/>
    <p:sldId id="260" r:id="rId13"/>
    <p:sldId id="261" r:id="rId14"/>
    <p:sldId id="262" r:id="rId15"/>
    <p:sldId id="263" r:id="rId16"/>
    <p:sldId id="264" r:id="rId17"/>
    <p:sldId id="275" r:id="rId18"/>
    <p:sldId id="284" r:id="rId19"/>
    <p:sldId id="276" r:id="rId20"/>
    <p:sldId id="266" r:id="rId21"/>
    <p:sldId id="267" r:id="rId22"/>
    <p:sldId id="268" r:id="rId23"/>
    <p:sldId id="269" r:id="rId24"/>
    <p:sldId id="270" r:id="rId25"/>
    <p:sldId id="272" r:id="rId26"/>
    <p:sldId id="273" r:id="rId27"/>
    <p:sldId id="271" r:id="rId28"/>
    <p:sldId id="274" r:id="rId29"/>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42" d="100"/>
          <a:sy n="142" d="100"/>
        </p:scale>
        <p:origin x="714" y="12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extLst>
      <p:ext uri="{BB962C8B-B14F-4D97-AF65-F5344CB8AC3E}">
        <p14:creationId xmlns:p14="http://schemas.microsoft.com/office/powerpoint/2010/main" val="3886360868"/>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Shape 5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 name="Shape 5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Shape 8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3" name="Shape 8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Ask the question,</a:t>
            </a:r>
            <a:r>
              <a:rPr lang="en-US" baseline="0" dirty="0"/>
              <a:t> what does communication have to do with GM &amp; get about 1 minute of feedback and either say what is on the slide or have one of the participants read it. </a:t>
            </a:r>
            <a:endParaRPr lang="en-US" dirty="0"/>
          </a:p>
          <a:p>
            <a:pPr lvl="0" rtl="0">
              <a:spcBef>
                <a:spcPts val="0"/>
              </a:spcBef>
              <a:buNone/>
            </a:pP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9" name="Shape 8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dirty="0"/>
              <a:t>Continue to have a student read. This allows them to stay engaged and participate.</a:t>
            </a: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Shape 9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5" name="Shape 9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600"/>
              </a:spcBef>
              <a:spcAft>
                <a:spcPts val="600"/>
              </a:spcAft>
              <a:buNone/>
            </a:pPr>
            <a:r>
              <a:rPr lang="en">
                <a:solidFill>
                  <a:schemeClr val="dk1"/>
                </a:solidFill>
              </a:rPr>
              <a:t>Body language usually sets the tone when a problem arises. The way you are perceived by a player or coach will influence what they are thinking. </a:t>
            </a:r>
          </a:p>
          <a:p>
            <a:pPr lvl="0" rtl="0">
              <a:lnSpc>
                <a:spcPct val="115000"/>
              </a:lnSpc>
              <a:spcBef>
                <a:spcPts val="600"/>
              </a:spcBef>
              <a:spcAft>
                <a:spcPts val="600"/>
              </a:spcAft>
              <a:buNone/>
            </a:pPr>
            <a:r>
              <a:rPr lang="en">
                <a:solidFill>
                  <a:schemeClr val="dk1"/>
                </a:solidFill>
              </a:rPr>
              <a:t>  Maintain eye contact with the coach or player during the discussion, and this will add to a more positive response.  Remain calm, not confrontational when addressing an issue.  </a:t>
            </a:r>
          </a:p>
          <a:p>
            <a:pPr lvl="0" rtl="0">
              <a:lnSpc>
                <a:spcPct val="115000"/>
              </a:lnSpc>
              <a:spcBef>
                <a:spcPts val="600"/>
              </a:spcBef>
              <a:spcAft>
                <a:spcPts val="600"/>
              </a:spcAft>
              <a:buNone/>
            </a:pPr>
            <a:r>
              <a:rPr lang="en">
                <a:solidFill>
                  <a:schemeClr val="dk1"/>
                </a:solidFill>
              </a:rPr>
              <a:t>The less personal conversation we have with the participants, the fewer issues we will have if a situation arises.  Umpires can and should develop open lines of communication with players and coaches but remain cautious as those casual conversations can be misinterpreted.</a:t>
            </a:r>
          </a:p>
          <a:p>
            <a:pPr lvl="0" rtl="0">
              <a:lnSpc>
                <a:spcPct val="115000"/>
              </a:lnSpc>
              <a:spcBef>
                <a:spcPts val="600"/>
              </a:spcBef>
              <a:spcAft>
                <a:spcPts val="600"/>
              </a:spcAft>
              <a:buClr>
                <a:schemeClr val="dk1"/>
              </a:buClr>
              <a:buSzPct val="100000"/>
              <a:buFont typeface="Arial"/>
              <a:buNone/>
            </a:pPr>
            <a:endParaRPr>
              <a:solidFill>
                <a:schemeClr val="dk1"/>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Shape 10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1" name="Shape 10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Ask the question,</a:t>
            </a:r>
            <a:r>
              <a:rPr lang="en-US" baseline="0" dirty="0"/>
              <a:t> what is PREVENTIVE UMPIRING &amp; get about 1 minute of feedback and either say what is on the slide or have one of the participants read it. </a:t>
            </a:r>
            <a:endParaRPr lang="en-US" dirty="0"/>
          </a:p>
          <a:p>
            <a:pPr lvl="0" rtl="0">
              <a:spcBef>
                <a:spcPts val="0"/>
              </a:spcBef>
              <a:buNone/>
            </a:pP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Shape 10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7" name="Shape 10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dirty="0"/>
              <a:t>Talking point. Have participate read</a:t>
            </a:r>
          </a:p>
          <a:p>
            <a:pPr lvl="0" rtl="0">
              <a:spcBef>
                <a:spcPts val="0"/>
              </a:spcBef>
              <a:buNone/>
            </a:pPr>
            <a:endParaRPr dirty="0"/>
          </a:p>
        </p:txBody>
      </p:sp>
    </p:spTree>
    <p:extLst>
      <p:ext uri="{BB962C8B-B14F-4D97-AF65-F5344CB8AC3E}">
        <p14:creationId xmlns:p14="http://schemas.microsoft.com/office/powerpoint/2010/main" val="19151972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Shape 10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7" name="Shape 10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dirty="0"/>
              <a:t>Talking point. Have participate read</a:t>
            </a:r>
          </a:p>
          <a:p>
            <a:pPr lvl="0" rtl="0">
              <a:spcBef>
                <a:spcPts val="0"/>
              </a:spcBef>
              <a:buNone/>
            </a:pPr>
            <a:endParaRPr dirty="0"/>
          </a:p>
        </p:txBody>
      </p:sp>
    </p:spTree>
    <p:extLst>
      <p:ext uri="{BB962C8B-B14F-4D97-AF65-F5344CB8AC3E}">
        <p14:creationId xmlns:p14="http://schemas.microsoft.com/office/powerpoint/2010/main" val="13486611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Shape 11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3" name="Shape 11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0" marR="0" lvl="0" indent="0" algn="l" defTabSz="914400" rtl="0" eaLnBrk="1" fontAlgn="auto" latinLnBrk="0" hangingPunct="1">
              <a:lnSpc>
                <a:spcPct val="115000"/>
              </a:lnSpc>
              <a:spcBef>
                <a:spcPts val="600"/>
              </a:spcBef>
              <a:spcAft>
                <a:spcPts val="600"/>
              </a:spcAft>
              <a:buClrTx/>
              <a:buSzTx/>
              <a:buFontTx/>
              <a:buNone/>
              <a:tabLst/>
              <a:defRPr/>
            </a:pPr>
            <a:r>
              <a:rPr lang="en-US" dirty="0"/>
              <a:t>Ask the question,</a:t>
            </a:r>
            <a:r>
              <a:rPr lang="en-US" baseline="0" dirty="0"/>
              <a:t> what does experience have to do with game management &amp; get about 1 minute of feedback and either say what is on the slide or have one of the participants read it. </a:t>
            </a:r>
            <a:endParaRPr lang="en-US" dirty="0"/>
          </a:p>
          <a:p>
            <a:pPr lvl="0" rtl="0">
              <a:lnSpc>
                <a:spcPct val="115000"/>
              </a:lnSpc>
              <a:spcBef>
                <a:spcPts val="600"/>
              </a:spcBef>
              <a:spcAft>
                <a:spcPts val="600"/>
              </a:spcAft>
              <a:buNone/>
            </a:pPr>
            <a:endParaRPr dirty="0">
              <a:solidFill>
                <a:schemeClr val="dk1"/>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Shape 11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9" name="Shape 11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0" marR="0" lvl="0" indent="0" algn="l" defTabSz="914400" rtl="0" eaLnBrk="1" fontAlgn="auto" latinLnBrk="0" hangingPunct="1">
              <a:lnSpc>
                <a:spcPct val="115000"/>
              </a:lnSpc>
              <a:spcBef>
                <a:spcPts val="700"/>
              </a:spcBef>
              <a:spcAft>
                <a:spcPts val="0"/>
              </a:spcAft>
              <a:buClrTx/>
              <a:buSzTx/>
              <a:buFontTx/>
              <a:buNone/>
              <a:tabLst/>
              <a:defRPr/>
            </a:pPr>
            <a:r>
              <a:rPr lang="en-US" sz="1200" dirty="0"/>
              <a:t>Ask the question,</a:t>
            </a:r>
            <a:r>
              <a:rPr lang="en-US" sz="1200" baseline="0" dirty="0"/>
              <a:t> what does preparation have to do with game management &amp; get about 1 minute of feedback and either say what is on the slide or have one of the participants read it. </a:t>
            </a:r>
            <a:endParaRPr lang="en-US" sz="1200" dirty="0"/>
          </a:p>
          <a:p>
            <a:pPr lvl="0" rtl="0">
              <a:lnSpc>
                <a:spcPct val="115000"/>
              </a:lnSpc>
              <a:spcBef>
                <a:spcPts val="700"/>
              </a:spcBef>
              <a:buNone/>
            </a:pPr>
            <a:r>
              <a:rPr lang="en" sz="1200" dirty="0">
                <a:solidFill>
                  <a:srgbClr val="4E3B30"/>
                </a:solidFill>
              </a:rPr>
              <a:t>Preparation – </a:t>
            </a:r>
            <a:r>
              <a:rPr lang="en" sz="1200" dirty="0">
                <a:solidFill>
                  <a:srgbClr val="C00000"/>
                </a:solidFill>
              </a:rPr>
              <a:t>What are you going to allow Coaches, Players to do. New Rules, etc.,</a:t>
            </a:r>
          </a:p>
          <a:p>
            <a:pPr lvl="0" rtl="0">
              <a:lnSpc>
                <a:spcPct val="115000"/>
              </a:lnSpc>
              <a:spcBef>
                <a:spcPts val="700"/>
              </a:spcBef>
              <a:buNone/>
            </a:pPr>
            <a:r>
              <a:rPr lang="en" sz="1200" dirty="0">
                <a:solidFill>
                  <a:srgbClr val="4E3B30"/>
                </a:solidFill>
              </a:rPr>
              <a:t>  Site arrival - Arrival early. Check in with your partner when you arrive.</a:t>
            </a:r>
          </a:p>
          <a:p>
            <a:pPr lvl="0" rtl="0">
              <a:lnSpc>
                <a:spcPct val="115000"/>
              </a:lnSpc>
              <a:spcBef>
                <a:spcPts val="700"/>
              </a:spcBef>
              <a:buNone/>
            </a:pPr>
            <a:r>
              <a:rPr lang="en" sz="1200" dirty="0">
                <a:solidFill>
                  <a:srgbClr val="4E3B30"/>
                </a:solidFill>
              </a:rPr>
              <a:t>  Partner Pregame – Set and Share game goals – Review New Rules/Ground rules/special rules, Flyball coverage, tag up responsibilities, umpire to umpire signals, requesting help from partner &amp; situations. </a:t>
            </a:r>
          </a:p>
          <a:p>
            <a:pPr lvl="0" rtl="0">
              <a:lnSpc>
                <a:spcPct val="115000"/>
              </a:lnSpc>
              <a:spcBef>
                <a:spcPts val="700"/>
              </a:spcBef>
              <a:buNone/>
            </a:pPr>
            <a:r>
              <a:rPr lang="en" sz="1200" dirty="0">
                <a:solidFill>
                  <a:srgbClr val="4E3B30"/>
                </a:solidFill>
              </a:rPr>
              <a:t>  Field and Equipment Inspection - </a:t>
            </a:r>
          </a:p>
          <a:p>
            <a:pPr lvl="0" rtl="0">
              <a:lnSpc>
                <a:spcPct val="115000"/>
              </a:lnSpc>
              <a:spcBef>
                <a:spcPts val="700"/>
              </a:spcBef>
              <a:buNone/>
            </a:pPr>
            <a:r>
              <a:rPr lang="en" sz="1200" dirty="0">
                <a:solidFill>
                  <a:srgbClr val="4E3B30"/>
                </a:solidFill>
              </a:rPr>
              <a:t>  Plate Talk</a:t>
            </a:r>
          </a:p>
          <a:p>
            <a:pPr lvl="0" rtl="0">
              <a:spcBef>
                <a:spcPts val="0"/>
              </a:spcBef>
              <a:buNone/>
            </a:pPr>
            <a:endParaRPr dirty="0"/>
          </a:p>
          <a:p>
            <a:pPr lvl="0" rtl="0">
              <a:spcBef>
                <a:spcPts val="0"/>
              </a:spcBef>
              <a:buNone/>
            </a:pPr>
            <a:endParaRPr sz="1200" dirty="0">
              <a:solidFill>
                <a:srgbClr val="C00000"/>
              </a:solidFill>
            </a:endParaRPr>
          </a:p>
          <a:p>
            <a:pPr lvl="0">
              <a:spcBef>
                <a:spcPts val="0"/>
              </a:spcBef>
              <a:buNone/>
            </a:pPr>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Shape 12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5" name="Shape 12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dirty="0"/>
              <a:t>Ask what kind</a:t>
            </a:r>
            <a:r>
              <a:rPr lang="en-US" baseline="0" dirty="0"/>
              <a:t> of things you do or you might do at coaches meeting (since some are new to umpiring)?</a:t>
            </a:r>
          </a:p>
          <a:p>
            <a:pPr lvl="0" rtl="0">
              <a:spcBef>
                <a:spcPts val="0"/>
              </a:spcBef>
              <a:buNone/>
            </a:pPr>
            <a:r>
              <a:rPr lang="en-US" baseline="0" dirty="0"/>
              <a:t>What kind of things can be affected during the coaches meeting.</a:t>
            </a:r>
            <a:endParaRPr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Shape 13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1" name="Shape 13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baseline="0" dirty="0"/>
              <a:t>What kind of things can affect GM during the game. What things do the umpires “own”? Keep in mind the next few slide</a:t>
            </a:r>
            <a:endParaRPr lang="en-US" dirty="0"/>
          </a:p>
          <a:p>
            <a:pPr lvl="0" rtl="0">
              <a:spcBef>
                <a:spcPts val="0"/>
              </a:spcBef>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Shape 5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8" name="Shape 5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Shape 13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7" name="Shape 13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What kind of things can affect GM during the game. What things do the umpires “own”? Keep in mind the next slide</a:t>
            </a:r>
            <a:endParaRPr lang="en-US" dirty="0"/>
          </a:p>
          <a:p>
            <a:pPr lvl="0" rtl="0">
              <a:spcBef>
                <a:spcPts val="0"/>
              </a:spcBef>
              <a:buNone/>
            </a:pPr>
            <a:endParaRPr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Shape 13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7" name="Shape 13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dirty="0"/>
              <a:t>Ask how they we can manage the time management portion of the game. Debrief 1 minute</a:t>
            </a:r>
          </a:p>
          <a:p>
            <a:pPr lvl="0" rtl="0">
              <a:spcBef>
                <a:spcPts val="0"/>
              </a:spcBef>
              <a:buNone/>
            </a:pPr>
            <a:endParaRPr dirty="0"/>
          </a:p>
        </p:txBody>
      </p:sp>
    </p:spTree>
    <p:extLst>
      <p:ext uri="{BB962C8B-B14F-4D97-AF65-F5344CB8AC3E}">
        <p14:creationId xmlns:p14="http://schemas.microsoft.com/office/powerpoint/2010/main" val="21399630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Shape 13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7" name="Shape 13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What kind of things can affect GM during the game. What things do the umpires “own”? Keep in mind the next few slide</a:t>
            </a:r>
            <a:endParaRPr lang="en-US" dirty="0"/>
          </a:p>
          <a:p>
            <a:pPr lvl="0" rtl="0">
              <a:spcBef>
                <a:spcPts val="0"/>
              </a:spcBef>
              <a:buNone/>
            </a:pPr>
            <a:endParaRPr dirty="0"/>
          </a:p>
        </p:txBody>
      </p:sp>
    </p:spTree>
    <p:extLst>
      <p:ext uri="{BB962C8B-B14F-4D97-AF65-F5344CB8AC3E}">
        <p14:creationId xmlns:p14="http://schemas.microsoft.com/office/powerpoint/2010/main" val="14035045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Shape 14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3" name="Shape 14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US" dirty="0"/>
              <a:t>Ask if there could be a difference between each question above and how we manage it?</a:t>
            </a:r>
          </a:p>
          <a:p>
            <a:pPr lvl="0">
              <a:spcBef>
                <a:spcPts val="0"/>
              </a:spcBef>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Shape 5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8" name="Shape 5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3110741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Shape 6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5" name="Shape 6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In our USA Softball Umpire Manual, pages…..###, Successful umpires….</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Shape 7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1" name="Shape 7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US" dirty="0"/>
              <a:t>Ask the question,</a:t>
            </a:r>
            <a:r>
              <a:rPr lang="en-US" baseline="0" dirty="0"/>
              <a:t> what is game management &amp; get about 1 minute of feedback and either say what is on the slide or have one of the participants read it. </a:t>
            </a: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Shape 7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1" name="Shape 7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US" dirty="0"/>
              <a:t>Ask the question,</a:t>
            </a:r>
            <a:r>
              <a:rPr lang="en-US" baseline="0" dirty="0"/>
              <a:t> what is game management &amp; get about 1 minute of feedback and either say what is on the slide or have one of the participants read it. </a:t>
            </a:r>
            <a:endParaRPr dirty="0"/>
          </a:p>
        </p:txBody>
      </p:sp>
    </p:spTree>
    <p:extLst>
      <p:ext uri="{BB962C8B-B14F-4D97-AF65-F5344CB8AC3E}">
        <p14:creationId xmlns:p14="http://schemas.microsoft.com/office/powerpoint/2010/main" val="3249619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Shape 7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1" name="Shape 7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US" dirty="0"/>
              <a:t>Ask the question,</a:t>
            </a:r>
            <a:r>
              <a:rPr lang="en-US" baseline="0" dirty="0"/>
              <a:t> what is game management &amp; get about 1 minute of feedback and either say what is on the slide or have one of the participants read it. </a:t>
            </a:r>
            <a:endParaRPr dirty="0"/>
          </a:p>
        </p:txBody>
      </p:sp>
    </p:spTree>
    <p:extLst>
      <p:ext uri="{BB962C8B-B14F-4D97-AF65-F5344CB8AC3E}">
        <p14:creationId xmlns:p14="http://schemas.microsoft.com/office/powerpoint/2010/main" val="2727619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Shape 7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1" name="Shape 7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US" dirty="0"/>
              <a:t>Ask the question,</a:t>
            </a:r>
            <a:r>
              <a:rPr lang="en-US" baseline="0" dirty="0"/>
              <a:t> what is game management &amp; get about 1 minute of feedback and either say what is on the slide or have one of the participants read it. </a:t>
            </a:r>
            <a:endParaRPr dirty="0"/>
          </a:p>
        </p:txBody>
      </p:sp>
    </p:spTree>
    <p:extLst>
      <p:ext uri="{BB962C8B-B14F-4D97-AF65-F5344CB8AC3E}">
        <p14:creationId xmlns:p14="http://schemas.microsoft.com/office/powerpoint/2010/main" val="10063771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Shape 7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7" name="Shape 7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Ask the question,</a:t>
            </a:r>
            <a:r>
              <a:rPr lang="en-US" baseline="0" dirty="0"/>
              <a:t> what is professionalism &amp; professional appearance have to do with GM &amp; get about 1 minute of feedback and either say what is on the slide or have one of the participants read it. </a:t>
            </a:r>
            <a:endParaRPr lang="en-US" dirty="0"/>
          </a:p>
          <a:p>
            <a:pPr lvl="0" rtl="0">
              <a:spcBef>
                <a:spcPts val="0"/>
              </a:spcBef>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9"/>
        <p:cNvGrpSpPr/>
        <p:nvPr/>
      </p:nvGrpSpPr>
      <p:grpSpPr>
        <a:xfrm>
          <a:off x="0" y="0"/>
          <a:ext cx="0" cy="0"/>
          <a:chOff x="0" y="0"/>
          <a:chExt cx="0" cy="0"/>
        </a:xfrm>
      </p:grpSpPr>
      <p:sp>
        <p:nvSpPr>
          <p:cNvPr id="10" name="Shape 10"/>
          <p:cNvSpPr txBox="1">
            <a:spLocks noGrp="1"/>
          </p:cNvSpPr>
          <p:nvPr>
            <p:ph type="ctrTitle"/>
          </p:nvPr>
        </p:nvSpPr>
        <p:spPr>
          <a:xfrm>
            <a:off x="311708" y="744575"/>
            <a:ext cx="8520600" cy="2052600"/>
          </a:xfrm>
          <a:prstGeom prst="rect">
            <a:avLst/>
          </a:prstGeom>
        </p:spPr>
        <p:txBody>
          <a:bodyPr lIns="91425" tIns="91425" rIns="91425" bIns="91425" anchor="b" anchorCtr="0"/>
          <a:lstStyle>
            <a:lvl1pPr lvl="0" algn="ctr">
              <a:spcBef>
                <a:spcPts val="0"/>
              </a:spcBef>
              <a:buSzPct val="100000"/>
              <a:defRPr sz="5200"/>
            </a:lvl1pPr>
            <a:lvl2pPr lvl="1" algn="ctr">
              <a:spcBef>
                <a:spcPts val="0"/>
              </a:spcBef>
              <a:buSzPct val="100000"/>
              <a:defRPr sz="5200"/>
            </a:lvl2pPr>
            <a:lvl3pPr lvl="2" algn="ctr">
              <a:spcBef>
                <a:spcPts val="0"/>
              </a:spcBef>
              <a:buSzPct val="100000"/>
              <a:defRPr sz="5200"/>
            </a:lvl3pPr>
            <a:lvl4pPr lvl="3" algn="ctr">
              <a:spcBef>
                <a:spcPts val="0"/>
              </a:spcBef>
              <a:buSzPct val="100000"/>
              <a:defRPr sz="5200"/>
            </a:lvl4pPr>
            <a:lvl5pPr lvl="4" algn="ctr">
              <a:spcBef>
                <a:spcPts val="0"/>
              </a:spcBef>
              <a:buSzPct val="100000"/>
              <a:defRPr sz="5200"/>
            </a:lvl5pPr>
            <a:lvl6pPr lvl="5" algn="ctr">
              <a:spcBef>
                <a:spcPts val="0"/>
              </a:spcBef>
              <a:buSzPct val="100000"/>
              <a:defRPr sz="5200"/>
            </a:lvl6pPr>
            <a:lvl7pPr lvl="6" algn="ctr">
              <a:spcBef>
                <a:spcPts val="0"/>
              </a:spcBef>
              <a:buSzPct val="100000"/>
              <a:defRPr sz="5200"/>
            </a:lvl7pPr>
            <a:lvl8pPr lvl="7" algn="ctr">
              <a:spcBef>
                <a:spcPts val="0"/>
              </a:spcBef>
              <a:buSzPct val="100000"/>
              <a:defRPr sz="5200"/>
            </a:lvl8pPr>
            <a:lvl9pPr lvl="8" algn="ctr">
              <a:spcBef>
                <a:spcPts val="0"/>
              </a:spcBef>
              <a:buSzPct val="100000"/>
              <a:defRPr sz="5200"/>
            </a:lvl9pPr>
          </a:lstStyle>
          <a:p>
            <a:endParaRPr/>
          </a:p>
        </p:txBody>
      </p:sp>
      <p:sp>
        <p:nvSpPr>
          <p:cNvPr id="11" name="Shape 11"/>
          <p:cNvSpPr txBox="1">
            <a:spLocks noGrp="1"/>
          </p:cNvSpPr>
          <p:nvPr>
            <p:ph type="subTitle" idx="1"/>
          </p:nvPr>
        </p:nvSpPr>
        <p:spPr>
          <a:xfrm>
            <a:off x="311700" y="2834125"/>
            <a:ext cx="8520600" cy="792600"/>
          </a:xfrm>
          <a:prstGeom prst="rect">
            <a:avLst/>
          </a:prstGeom>
        </p:spPr>
        <p:txBody>
          <a:bodyPr lIns="91425" tIns="91425" rIns="91425" bIns="91425" anchor="t" anchorCtr="0"/>
          <a:lstStyle>
            <a:lvl1pPr lvl="0" algn="ctr">
              <a:lnSpc>
                <a:spcPct val="100000"/>
              </a:lnSpc>
              <a:spcBef>
                <a:spcPts val="0"/>
              </a:spcBef>
              <a:spcAft>
                <a:spcPts val="0"/>
              </a:spcAft>
              <a:buSzPct val="100000"/>
              <a:buNone/>
              <a:defRPr sz="2800"/>
            </a:lvl1pPr>
            <a:lvl2pPr lvl="1" algn="ctr">
              <a:lnSpc>
                <a:spcPct val="100000"/>
              </a:lnSpc>
              <a:spcBef>
                <a:spcPts val="0"/>
              </a:spcBef>
              <a:spcAft>
                <a:spcPts val="0"/>
              </a:spcAft>
              <a:buSzPct val="100000"/>
              <a:buNone/>
              <a:defRPr sz="2800"/>
            </a:lvl2pPr>
            <a:lvl3pPr lvl="2" algn="ctr">
              <a:lnSpc>
                <a:spcPct val="100000"/>
              </a:lnSpc>
              <a:spcBef>
                <a:spcPts val="0"/>
              </a:spcBef>
              <a:spcAft>
                <a:spcPts val="0"/>
              </a:spcAft>
              <a:buSzPct val="100000"/>
              <a:buNone/>
              <a:defRPr sz="2800"/>
            </a:lvl3pPr>
            <a:lvl4pPr lvl="3" algn="ctr">
              <a:lnSpc>
                <a:spcPct val="100000"/>
              </a:lnSpc>
              <a:spcBef>
                <a:spcPts val="0"/>
              </a:spcBef>
              <a:spcAft>
                <a:spcPts val="0"/>
              </a:spcAft>
              <a:buSzPct val="100000"/>
              <a:buNone/>
              <a:defRPr sz="2800"/>
            </a:lvl4pPr>
            <a:lvl5pPr lvl="4" algn="ctr">
              <a:lnSpc>
                <a:spcPct val="100000"/>
              </a:lnSpc>
              <a:spcBef>
                <a:spcPts val="0"/>
              </a:spcBef>
              <a:spcAft>
                <a:spcPts val="0"/>
              </a:spcAft>
              <a:buSzPct val="100000"/>
              <a:buNone/>
              <a:defRPr sz="2800"/>
            </a:lvl5pPr>
            <a:lvl6pPr lvl="5" algn="ctr">
              <a:lnSpc>
                <a:spcPct val="100000"/>
              </a:lnSpc>
              <a:spcBef>
                <a:spcPts val="0"/>
              </a:spcBef>
              <a:spcAft>
                <a:spcPts val="0"/>
              </a:spcAft>
              <a:buSzPct val="100000"/>
              <a:buNone/>
              <a:defRPr sz="2800"/>
            </a:lvl6pPr>
            <a:lvl7pPr lvl="6" algn="ctr">
              <a:lnSpc>
                <a:spcPct val="100000"/>
              </a:lnSpc>
              <a:spcBef>
                <a:spcPts val="0"/>
              </a:spcBef>
              <a:spcAft>
                <a:spcPts val="0"/>
              </a:spcAft>
              <a:buSzPct val="100000"/>
              <a:buNone/>
              <a:defRPr sz="2800"/>
            </a:lvl7pPr>
            <a:lvl8pPr lvl="7" algn="ctr">
              <a:lnSpc>
                <a:spcPct val="100000"/>
              </a:lnSpc>
              <a:spcBef>
                <a:spcPts val="0"/>
              </a:spcBef>
              <a:spcAft>
                <a:spcPts val="0"/>
              </a:spcAft>
              <a:buSzPct val="100000"/>
              <a:buNone/>
              <a:defRPr sz="2800"/>
            </a:lvl8pPr>
            <a:lvl9pPr lvl="8" algn="ctr">
              <a:lnSpc>
                <a:spcPct val="100000"/>
              </a:lnSpc>
              <a:spcBef>
                <a:spcPts val="0"/>
              </a:spcBef>
              <a:spcAft>
                <a:spcPts val="0"/>
              </a:spcAft>
              <a:buSzPct val="100000"/>
              <a:buNone/>
              <a:defRPr sz="2800"/>
            </a:lvl9pPr>
          </a:lstStyle>
          <a:p>
            <a:endParaRPr/>
          </a:p>
        </p:txBody>
      </p:sp>
      <p:sp>
        <p:nvSpPr>
          <p:cNvPr id="12" name="Shape 12"/>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Big number">
    <p:spTree>
      <p:nvGrpSpPr>
        <p:cNvPr id="1" name="Shape 44"/>
        <p:cNvGrpSpPr/>
        <p:nvPr/>
      </p:nvGrpSpPr>
      <p:grpSpPr>
        <a:xfrm>
          <a:off x="0" y="0"/>
          <a:ext cx="0" cy="0"/>
          <a:chOff x="0" y="0"/>
          <a:chExt cx="0" cy="0"/>
        </a:xfrm>
      </p:grpSpPr>
      <p:sp>
        <p:nvSpPr>
          <p:cNvPr id="45" name="Shape 45"/>
          <p:cNvSpPr txBox="1">
            <a:spLocks noGrp="1"/>
          </p:cNvSpPr>
          <p:nvPr>
            <p:ph type="title"/>
          </p:nvPr>
        </p:nvSpPr>
        <p:spPr>
          <a:xfrm>
            <a:off x="311700" y="1106125"/>
            <a:ext cx="8520600" cy="1963500"/>
          </a:xfrm>
          <a:prstGeom prst="rect">
            <a:avLst/>
          </a:prstGeom>
        </p:spPr>
        <p:txBody>
          <a:bodyPr lIns="91425" tIns="91425" rIns="91425" bIns="91425" anchor="b" anchorCtr="0"/>
          <a:lstStyle>
            <a:lvl1pPr lvl="0" algn="ctr">
              <a:spcBef>
                <a:spcPts val="0"/>
              </a:spcBef>
              <a:buSzPct val="100000"/>
              <a:defRPr sz="12000"/>
            </a:lvl1pPr>
            <a:lvl2pPr lvl="1" algn="ctr">
              <a:spcBef>
                <a:spcPts val="0"/>
              </a:spcBef>
              <a:buSzPct val="100000"/>
              <a:defRPr sz="12000"/>
            </a:lvl2pPr>
            <a:lvl3pPr lvl="2" algn="ctr">
              <a:spcBef>
                <a:spcPts val="0"/>
              </a:spcBef>
              <a:buSzPct val="100000"/>
              <a:defRPr sz="12000"/>
            </a:lvl3pPr>
            <a:lvl4pPr lvl="3" algn="ctr">
              <a:spcBef>
                <a:spcPts val="0"/>
              </a:spcBef>
              <a:buSzPct val="100000"/>
              <a:defRPr sz="12000"/>
            </a:lvl4pPr>
            <a:lvl5pPr lvl="4" algn="ctr">
              <a:spcBef>
                <a:spcPts val="0"/>
              </a:spcBef>
              <a:buSzPct val="100000"/>
              <a:defRPr sz="12000"/>
            </a:lvl5pPr>
            <a:lvl6pPr lvl="5" algn="ctr">
              <a:spcBef>
                <a:spcPts val="0"/>
              </a:spcBef>
              <a:buSzPct val="100000"/>
              <a:defRPr sz="12000"/>
            </a:lvl6pPr>
            <a:lvl7pPr lvl="6" algn="ctr">
              <a:spcBef>
                <a:spcPts val="0"/>
              </a:spcBef>
              <a:buSzPct val="100000"/>
              <a:defRPr sz="12000"/>
            </a:lvl7pPr>
            <a:lvl8pPr lvl="7" algn="ctr">
              <a:spcBef>
                <a:spcPts val="0"/>
              </a:spcBef>
              <a:buSzPct val="100000"/>
              <a:defRPr sz="12000"/>
            </a:lvl8pPr>
            <a:lvl9pPr lvl="8" algn="ctr">
              <a:spcBef>
                <a:spcPts val="0"/>
              </a:spcBef>
              <a:buSzPct val="100000"/>
              <a:defRPr sz="12000"/>
            </a:lvl9pPr>
          </a:lstStyle>
          <a:p>
            <a:endParaRPr/>
          </a:p>
        </p:txBody>
      </p:sp>
      <p:sp>
        <p:nvSpPr>
          <p:cNvPr id="46" name="Shape 46"/>
          <p:cNvSpPr txBox="1">
            <a:spLocks noGrp="1"/>
          </p:cNvSpPr>
          <p:nvPr>
            <p:ph type="body" idx="1"/>
          </p:nvPr>
        </p:nvSpPr>
        <p:spPr>
          <a:xfrm>
            <a:off x="311700" y="3152225"/>
            <a:ext cx="8520600" cy="1300800"/>
          </a:xfrm>
          <a:prstGeom prst="rect">
            <a:avLst/>
          </a:prstGeom>
        </p:spPr>
        <p:txBody>
          <a:bodyPr lIns="91425" tIns="91425" rIns="91425" bIns="91425" anchor="t" anchorCtr="0"/>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a:endParaRPr/>
          </a:p>
        </p:txBody>
      </p:sp>
      <p:sp>
        <p:nvSpPr>
          <p:cNvPr id="47" name="Shape 47"/>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48"/>
        <p:cNvGrpSpPr/>
        <p:nvPr/>
      </p:nvGrpSpPr>
      <p:grpSpPr>
        <a:xfrm>
          <a:off x="0" y="0"/>
          <a:ext cx="0" cy="0"/>
          <a:chOff x="0" y="0"/>
          <a:chExt cx="0" cy="0"/>
        </a:xfrm>
      </p:grpSpPr>
      <p:sp>
        <p:nvSpPr>
          <p:cNvPr id="49" name="Shape 49"/>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311700" y="2150850"/>
            <a:ext cx="8520600" cy="841800"/>
          </a:xfrm>
          <a:prstGeom prst="rect">
            <a:avLst/>
          </a:prstGeom>
        </p:spPr>
        <p:txBody>
          <a:bodyPr lIns="91425" tIns="91425" rIns="91425" bIns="91425" anchor="ctr" anchorCtr="0"/>
          <a:lstStyle>
            <a:lvl1pPr lvl="0" algn="ctr">
              <a:spcBef>
                <a:spcPts val="0"/>
              </a:spcBef>
              <a:buSzPct val="100000"/>
              <a:defRPr sz="3600"/>
            </a:lvl1pPr>
            <a:lvl2pPr lvl="1" algn="ctr">
              <a:spcBef>
                <a:spcPts val="0"/>
              </a:spcBef>
              <a:buSzPct val="100000"/>
              <a:defRPr sz="3600"/>
            </a:lvl2pPr>
            <a:lvl3pPr lvl="2" algn="ctr">
              <a:spcBef>
                <a:spcPts val="0"/>
              </a:spcBef>
              <a:buSzPct val="100000"/>
              <a:defRPr sz="3600"/>
            </a:lvl3pPr>
            <a:lvl4pPr lvl="3" algn="ctr">
              <a:spcBef>
                <a:spcPts val="0"/>
              </a:spcBef>
              <a:buSzPct val="100000"/>
              <a:defRPr sz="3600"/>
            </a:lvl4pPr>
            <a:lvl5pPr lvl="4" algn="ctr">
              <a:spcBef>
                <a:spcPts val="0"/>
              </a:spcBef>
              <a:buSzPct val="100000"/>
              <a:defRPr sz="3600"/>
            </a:lvl5pPr>
            <a:lvl6pPr lvl="5" algn="ctr">
              <a:spcBef>
                <a:spcPts val="0"/>
              </a:spcBef>
              <a:buSzPct val="100000"/>
              <a:defRPr sz="3600"/>
            </a:lvl6pPr>
            <a:lvl7pPr lvl="6" algn="ctr">
              <a:spcBef>
                <a:spcPts val="0"/>
              </a:spcBef>
              <a:buSzPct val="100000"/>
              <a:defRPr sz="3600"/>
            </a:lvl7pPr>
            <a:lvl8pPr lvl="7" algn="ctr">
              <a:spcBef>
                <a:spcPts val="0"/>
              </a:spcBef>
              <a:buSzPct val="100000"/>
              <a:defRPr sz="3600"/>
            </a:lvl8pPr>
            <a:lvl9pPr lvl="8" algn="ctr">
              <a:spcBef>
                <a:spcPts val="0"/>
              </a:spcBef>
              <a:buSzPct val="100000"/>
              <a:defRPr sz="3600"/>
            </a:lvl9pPr>
          </a:lstStyle>
          <a:p>
            <a:endParaRPr/>
          </a:p>
        </p:txBody>
      </p:sp>
      <p:sp>
        <p:nvSpPr>
          <p:cNvPr id="15" name="Shape 15"/>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311700" y="445025"/>
            <a:ext cx="8520600" cy="5727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8" name="Shape 18"/>
          <p:cNvSpPr txBox="1">
            <a:spLocks noGrp="1"/>
          </p:cNvSpPr>
          <p:nvPr>
            <p:ph type="body" idx="1"/>
          </p:nvPr>
        </p:nvSpPr>
        <p:spPr>
          <a:xfrm>
            <a:off x="311700" y="1152475"/>
            <a:ext cx="8520600" cy="34164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9" name="Shape 19"/>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11700" y="445025"/>
            <a:ext cx="8520600" cy="5727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body" idx="1"/>
          </p:nvPr>
        </p:nvSpPr>
        <p:spPr>
          <a:xfrm>
            <a:off x="311700" y="1152475"/>
            <a:ext cx="3999900" cy="34164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3" name="Shape 23"/>
          <p:cNvSpPr txBox="1">
            <a:spLocks noGrp="1"/>
          </p:cNvSpPr>
          <p:nvPr>
            <p:ph type="body" idx="2"/>
          </p:nvPr>
        </p:nvSpPr>
        <p:spPr>
          <a:xfrm>
            <a:off x="4832400" y="1152475"/>
            <a:ext cx="3999900" cy="34164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4" name="Shape 24"/>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311700" y="445025"/>
            <a:ext cx="8520600" cy="5727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7" name="Shape 27"/>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311700" y="555600"/>
            <a:ext cx="2808000" cy="755700"/>
          </a:xfrm>
          <a:prstGeom prst="rect">
            <a:avLst/>
          </a:prstGeom>
        </p:spPr>
        <p:txBody>
          <a:bodyPr lIns="91425" tIns="91425" rIns="91425" bIns="91425" anchor="b" anchorCtr="0"/>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a:endParaRPr/>
          </a:p>
        </p:txBody>
      </p:sp>
      <p:sp>
        <p:nvSpPr>
          <p:cNvPr id="30" name="Shape 30"/>
          <p:cNvSpPr txBox="1">
            <a:spLocks noGrp="1"/>
          </p:cNvSpPr>
          <p:nvPr>
            <p:ph type="body" idx="1"/>
          </p:nvPr>
        </p:nvSpPr>
        <p:spPr>
          <a:xfrm>
            <a:off x="311700" y="1389600"/>
            <a:ext cx="2808000" cy="3179400"/>
          </a:xfrm>
          <a:prstGeom prst="rect">
            <a:avLst/>
          </a:prstGeom>
        </p:spPr>
        <p:txBody>
          <a:bodyPr lIns="91425" tIns="91425" rIns="91425" bIns="91425" anchor="t" anchorCtr="0"/>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31" name="Shape 31"/>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Main point">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490250" y="450150"/>
            <a:ext cx="6367800" cy="4090800"/>
          </a:xfrm>
          <a:prstGeom prst="rect">
            <a:avLst/>
          </a:prstGeom>
        </p:spPr>
        <p:txBody>
          <a:bodyPr lIns="91425" tIns="91425" rIns="91425" bIns="91425" anchor="ctr" anchorCtr="0"/>
          <a:lstStyle>
            <a:lvl1pPr lvl="0">
              <a:spcBef>
                <a:spcPts val="0"/>
              </a:spcBef>
              <a:buSzPct val="100000"/>
              <a:defRPr sz="4800"/>
            </a:lvl1pPr>
            <a:lvl2pPr lvl="1">
              <a:spcBef>
                <a:spcPts val="0"/>
              </a:spcBef>
              <a:buSzPct val="100000"/>
              <a:defRPr sz="4800"/>
            </a:lvl2pPr>
            <a:lvl3pPr lvl="2">
              <a:spcBef>
                <a:spcPts val="0"/>
              </a:spcBef>
              <a:buSzPct val="100000"/>
              <a:defRPr sz="4800"/>
            </a:lvl3pPr>
            <a:lvl4pPr lvl="3">
              <a:spcBef>
                <a:spcPts val="0"/>
              </a:spcBef>
              <a:buSzPct val="100000"/>
              <a:defRPr sz="4800"/>
            </a:lvl4pPr>
            <a:lvl5pPr lvl="4">
              <a:spcBef>
                <a:spcPts val="0"/>
              </a:spcBef>
              <a:buSzPct val="100000"/>
              <a:defRPr sz="4800"/>
            </a:lvl5pPr>
            <a:lvl6pPr lvl="5">
              <a:spcBef>
                <a:spcPts val="0"/>
              </a:spcBef>
              <a:buSzPct val="100000"/>
              <a:defRPr sz="4800"/>
            </a:lvl6pPr>
            <a:lvl7pPr lvl="6">
              <a:spcBef>
                <a:spcPts val="0"/>
              </a:spcBef>
              <a:buSzPct val="100000"/>
              <a:defRPr sz="4800"/>
            </a:lvl7pPr>
            <a:lvl8pPr lvl="7">
              <a:spcBef>
                <a:spcPts val="0"/>
              </a:spcBef>
              <a:buSzPct val="100000"/>
              <a:defRPr sz="4800"/>
            </a:lvl8pPr>
            <a:lvl9pPr lvl="8">
              <a:spcBef>
                <a:spcPts val="0"/>
              </a:spcBef>
              <a:buSzPct val="100000"/>
              <a:defRPr sz="4800"/>
            </a:lvl9pPr>
          </a:lstStyle>
          <a:p>
            <a:endParaRPr/>
          </a:p>
        </p:txBody>
      </p:sp>
      <p:sp>
        <p:nvSpPr>
          <p:cNvPr id="34" name="Shape 34"/>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lIns="91425" tIns="91425" rIns="91425" bIns="91425" anchor="ctr" anchorCtr="0">
            <a:noAutofit/>
          </a:bodyPr>
          <a:lstStyle/>
          <a:p>
            <a:pPr lvl="0">
              <a:spcBef>
                <a:spcPts val="0"/>
              </a:spcBef>
              <a:buNone/>
            </a:pPr>
            <a:endParaRPr/>
          </a:p>
        </p:txBody>
      </p:sp>
      <p:sp>
        <p:nvSpPr>
          <p:cNvPr id="37" name="Shape 37"/>
          <p:cNvSpPr txBox="1">
            <a:spLocks noGrp="1"/>
          </p:cNvSpPr>
          <p:nvPr>
            <p:ph type="title"/>
          </p:nvPr>
        </p:nvSpPr>
        <p:spPr>
          <a:xfrm>
            <a:off x="265500" y="1233175"/>
            <a:ext cx="4045200" cy="1482300"/>
          </a:xfrm>
          <a:prstGeom prst="rect">
            <a:avLst/>
          </a:prstGeom>
        </p:spPr>
        <p:txBody>
          <a:bodyPr lIns="91425" tIns="91425" rIns="91425" bIns="91425" anchor="b" anchorCtr="0"/>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a:endParaRPr/>
          </a:p>
        </p:txBody>
      </p:sp>
      <p:sp>
        <p:nvSpPr>
          <p:cNvPr id="38" name="Shape 38"/>
          <p:cNvSpPr txBox="1">
            <a:spLocks noGrp="1"/>
          </p:cNvSpPr>
          <p:nvPr>
            <p:ph type="subTitle" idx="1"/>
          </p:nvPr>
        </p:nvSpPr>
        <p:spPr>
          <a:xfrm>
            <a:off x="265500" y="2803075"/>
            <a:ext cx="4045200" cy="1235100"/>
          </a:xfrm>
          <a:prstGeom prst="rect">
            <a:avLst/>
          </a:prstGeom>
        </p:spPr>
        <p:txBody>
          <a:bodyPr lIns="91425" tIns="91425" rIns="91425" bIns="91425" anchor="t" anchorCtr="0"/>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a:endParaRPr/>
          </a:p>
        </p:txBody>
      </p:sp>
      <p:sp>
        <p:nvSpPr>
          <p:cNvPr id="39" name="Shape 39"/>
          <p:cNvSpPr txBox="1">
            <a:spLocks noGrp="1"/>
          </p:cNvSpPr>
          <p:nvPr>
            <p:ph type="body" idx="2"/>
          </p:nvPr>
        </p:nvSpPr>
        <p:spPr>
          <a:xfrm>
            <a:off x="4939500" y="724075"/>
            <a:ext cx="3837000" cy="3695100"/>
          </a:xfrm>
          <a:prstGeom prst="rect">
            <a:avLst/>
          </a:prstGeom>
        </p:spPr>
        <p:txBody>
          <a:bodyPr lIns="91425" tIns="91425" rIns="91425" bIns="91425" anchor="ctr"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40" name="Shape 40"/>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Caption">
    <p:spTree>
      <p:nvGrpSpPr>
        <p:cNvPr id="1" name="Shape 41"/>
        <p:cNvGrpSpPr/>
        <p:nvPr/>
      </p:nvGrpSpPr>
      <p:grpSpPr>
        <a:xfrm>
          <a:off x="0" y="0"/>
          <a:ext cx="0" cy="0"/>
          <a:chOff x="0" y="0"/>
          <a:chExt cx="0" cy="0"/>
        </a:xfrm>
      </p:grpSpPr>
      <p:sp>
        <p:nvSpPr>
          <p:cNvPr id="42" name="Shape 42"/>
          <p:cNvSpPr txBox="1">
            <a:spLocks noGrp="1"/>
          </p:cNvSpPr>
          <p:nvPr>
            <p:ph type="body" idx="1"/>
          </p:nvPr>
        </p:nvSpPr>
        <p:spPr>
          <a:xfrm>
            <a:off x="311700" y="4230575"/>
            <a:ext cx="5998800" cy="605100"/>
          </a:xfrm>
          <a:prstGeom prst="rect">
            <a:avLst/>
          </a:prstGeom>
        </p:spPr>
        <p:txBody>
          <a:bodyPr lIns="91425" tIns="91425" rIns="91425" bIns="91425" anchor="ctr" anchorCtr="0"/>
          <a:lstStyle>
            <a:lvl1pPr lvl="0">
              <a:lnSpc>
                <a:spcPct val="100000"/>
              </a:lnSpc>
              <a:spcBef>
                <a:spcPts val="0"/>
              </a:spcBef>
              <a:spcAft>
                <a:spcPts val="0"/>
              </a:spcAft>
              <a:buNone/>
              <a:defRPr/>
            </a:lvl1pPr>
          </a:lstStyle>
          <a:p>
            <a:endParaRPr/>
          </a:p>
        </p:txBody>
      </p:sp>
      <p:sp>
        <p:nvSpPr>
          <p:cNvPr id="43" name="Shape 43"/>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572700"/>
          </a:xfrm>
          <a:prstGeom prst="rect">
            <a:avLst/>
          </a:prstGeom>
          <a:noFill/>
          <a:ln>
            <a:noFill/>
          </a:ln>
        </p:spPr>
        <p:txBody>
          <a:bodyPr lIns="91425" tIns="91425" rIns="91425" bIns="91425" anchor="t" anchorCtr="0"/>
          <a:lstStyle>
            <a:lvl1pPr lvl="0">
              <a:spcBef>
                <a:spcPts val="0"/>
              </a:spcBef>
              <a:buClr>
                <a:schemeClr val="dk1"/>
              </a:buClr>
              <a:buSzPct val="100000"/>
              <a:buNone/>
              <a:defRPr sz="2800">
                <a:solidFill>
                  <a:schemeClr val="dk1"/>
                </a:solidFil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a:endParaRPr/>
          </a:p>
        </p:txBody>
      </p:sp>
      <p:sp>
        <p:nvSpPr>
          <p:cNvPr id="7" name="Shape 7"/>
          <p:cNvSpPr txBox="1">
            <a:spLocks noGrp="1"/>
          </p:cNvSpPr>
          <p:nvPr>
            <p:ph type="body" idx="1"/>
          </p:nvPr>
        </p:nvSpPr>
        <p:spPr>
          <a:xfrm>
            <a:off x="311700" y="1152475"/>
            <a:ext cx="8520600" cy="3416400"/>
          </a:xfrm>
          <a:prstGeom prst="rect">
            <a:avLst/>
          </a:prstGeom>
          <a:noFill/>
          <a:ln>
            <a:noFill/>
          </a:ln>
        </p:spPr>
        <p:txBody>
          <a:bodyPr lIns="91425" tIns="91425" rIns="91425" bIns="91425" anchor="t" anchorCtr="0"/>
          <a:lstStyle>
            <a:lvl1pPr lvl="0">
              <a:lnSpc>
                <a:spcPct val="115000"/>
              </a:lnSpc>
              <a:spcBef>
                <a:spcPts val="0"/>
              </a:spcBef>
              <a:spcAft>
                <a:spcPts val="1600"/>
              </a:spcAft>
              <a:buClr>
                <a:schemeClr val="dk2"/>
              </a:buClr>
              <a:buSzPct val="100000"/>
              <a:defRPr sz="1800">
                <a:solidFill>
                  <a:schemeClr val="dk2"/>
                </a:solidFill>
              </a:defRPr>
            </a:lvl1pPr>
            <a:lvl2pPr lvl="1">
              <a:lnSpc>
                <a:spcPct val="115000"/>
              </a:lnSpc>
              <a:spcBef>
                <a:spcPts val="0"/>
              </a:spcBef>
              <a:spcAft>
                <a:spcPts val="1600"/>
              </a:spcAft>
              <a:buClr>
                <a:schemeClr val="dk2"/>
              </a:buClr>
              <a:defRPr>
                <a:solidFill>
                  <a:schemeClr val="dk2"/>
                </a:solidFill>
              </a:defRPr>
            </a:lvl2pPr>
            <a:lvl3pPr lvl="2">
              <a:lnSpc>
                <a:spcPct val="115000"/>
              </a:lnSpc>
              <a:spcBef>
                <a:spcPts val="0"/>
              </a:spcBef>
              <a:spcAft>
                <a:spcPts val="1600"/>
              </a:spcAft>
              <a:buClr>
                <a:schemeClr val="dk2"/>
              </a:buClr>
              <a:defRPr>
                <a:solidFill>
                  <a:schemeClr val="dk2"/>
                </a:solidFill>
              </a:defRPr>
            </a:lvl3pPr>
            <a:lvl4pPr lvl="3">
              <a:lnSpc>
                <a:spcPct val="115000"/>
              </a:lnSpc>
              <a:spcBef>
                <a:spcPts val="0"/>
              </a:spcBef>
              <a:spcAft>
                <a:spcPts val="1600"/>
              </a:spcAft>
              <a:buClr>
                <a:schemeClr val="dk2"/>
              </a:buClr>
              <a:defRPr>
                <a:solidFill>
                  <a:schemeClr val="dk2"/>
                </a:solidFill>
              </a:defRPr>
            </a:lvl4pPr>
            <a:lvl5pPr lvl="4">
              <a:lnSpc>
                <a:spcPct val="115000"/>
              </a:lnSpc>
              <a:spcBef>
                <a:spcPts val="0"/>
              </a:spcBef>
              <a:spcAft>
                <a:spcPts val="1600"/>
              </a:spcAft>
              <a:buClr>
                <a:schemeClr val="dk2"/>
              </a:buClr>
              <a:defRPr>
                <a:solidFill>
                  <a:schemeClr val="dk2"/>
                </a:solidFill>
              </a:defRPr>
            </a:lvl5pPr>
            <a:lvl6pPr lvl="5">
              <a:lnSpc>
                <a:spcPct val="115000"/>
              </a:lnSpc>
              <a:spcBef>
                <a:spcPts val="0"/>
              </a:spcBef>
              <a:spcAft>
                <a:spcPts val="1600"/>
              </a:spcAft>
              <a:buClr>
                <a:schemeClr val="dk2"/>
              </a:buClr>
              <a:defRPr>
                <a:solidFill>
                  <a:schemeClr val="dk2"/>
                </a:solidFill>
              </a:defRPr>
            </a:lvl6pPr>
            <a:lvl7pPr lvl="6">
              <a:lnSpc>
                <a:spcPct val="115000"/>
              </a:lnSpc>
              <a:spcBef>
                <a:spcPts val="0"/>
              </a:spcBef>
              <a:spcAft>
                <a:spcPts val="1600"/>
              </a:spcAft>
              <a:buClr>
                <a:schemeClr val="dk2"/>
              </a:buClr>
              <a:defRPr>
                <a:solidFill>
                  <a:schemeClr val="dk2"/>
                </a:solidFill>
              </a:defRPr>
            </a:lvl7pPr>
            <a:lvl8pPr lvl="7">
              <a:lnSpc>
                <a:spcPct val="115000"/>
              </a:lnSpc>
              <a:spcBef>
                <a:spcPts val="0"/>
              </a:spcBef>
              <a:spcAft>
                <a:spcPts val="1600"/>
              </a:spcAft>
              <a:buClr>
                <a:schemeClr val="dk2"/>
              </a:buClr>
              <a:defRPr>
                <a:solidFill>
                  <a:schemeClr val="dk2"/>
                </a:solidFill>
              </a:defRPr>
            </a:lvl8pPr>
            <a:lvl9pPr lvl="8">
              <a:lnSpc>
                <a:spcPct val="115000"/>
              </a:lnSpc>
              <a:spcBef>
                <a:spcPts val="0"/>
              </a:spcBef>
              <a:spcAft>
                <a:spcPts val="1600"/>
              </a:spcAft>
              <a:buClr>
                <a:schemeClr val="dk2"/>
              </a:buClr>
              <a:defRPr>
                <a:solidFill>
                  <a:schemeClr val="dk2"/>
                </a:solidFill>
              </a:defRPr>
            </a:lvl9pPr>
          </a:lstStyle>
          <a:p>
            <a:endParaRPr/>
          </a:p>
        </p:txBody>
      </p:sp>
      <p:sp>
        <p:nvSpPr>
          <p:cNvPr id="8" name="Shape 8"/>
          <p:cNvSpPr txBox="1">
            <a:spLocks noGrp="1"/>
          </p:cNvSpPr>
          <p:nvPr>
            <p:ph type="sldNum" idx="12"/>
          </p:nvPr>
        </p:nvSpPr>
        <p:spPr>
          <a:xfrm>
            <a:off x="8472457" y="4663216"/>
            <a:ext cx="548700" cy="393600"/>
          </a:xfrm>
          <a:prstGeom prst="rect">
            <a:avLst/>
          </a:prstGeom>
          <a:noFill/>
          <a:ln>
            <a:noFill/>
          </a:ln>
        </p:spPr>
        <p:txBody>
          <a:bodyPr lIns="91425" tIns="91425" rIns="91425" bIns="91425" anchor="ctr" anchorCtr="0">
            <a:noAutofit/>
          </a:bodyPr>
          <a:lstStyle/>
          <a:p>
            <a:pPr lvl="0" algn="r">
              <a:spcBef>
                <a:spcPts val="0"/>
              </a:spcBef>
              <a:buNone/>
            </a:pPr>
            <a:fld id="{00000000-1234-1234-1234-123412341234}" type="slidenum">
              <a:rPr lang="en" sz="1000">
                <a:solidFill>
                  <a:schemeClr val="dk2"/>
                </a:solidFill>
              </a:rPr>
              <a:t>‹#›</a:t>
            </a:fld>
            <a:endParaRPr lang="en" sz="1000">
              <a:solidFill>
                <a:schemeClr val="dk2"/>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3.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Layout" Target="../slideLayouts/slideLayout3.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26.jpe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slideLayout" Target="../slideLayouts/slideLayout3.xml"/><Relationship Id="rId1" Type="http://schemas.openxmlformats.org/officeDocument/2006/relationships/video" Target="https://www.youtube.com/embed/K42qCzBJNpQ?list=PLe-V3290aBop-kLpMc8FIEJ9XmyBfjYag" TargetMode="Externa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Layout" Target="../slideLayouts/slideLayout3.xml"/><Relationship Id="rId1" Type="http://schemas.openxmlformats.org/officeDocument/2006/relationships/video" Target="https://www.youtube.com/embed/-R7pWh8KXvg?list=PLe-V3290aBop-kLpMc8FIEJ9XmyBfjYag"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8" Type="http://schemas.openxmlformats.org/officeDocument/2006/relationships/image" Target="../media/image11.jpg"/><Relationship Id="rId3" Type="http://schemas.openxmlformats.org/officeDocument/2006/relationships/image" Target="../media/image6.JPG"/><Relationship Id="rId7" Type="http://schemas.openxmlformats.org/officeDocument/2006/relationships/image" Target="../media/image10.JP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9.png"/><Relationship Id="rId5" Type="http://schemas.openxmlformats.org/officeDocument/2006/relationships/image" Target="../media/image8.jp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Shape 54"/>
          <p:cNvSpPr txBox="1">
            <a:spLocks noGrp="1"/>
          </p:cNvSpPr>
          <p:nvPr>
            <p:ph type="ctrTitle"/>
          </p:nvPr>
        </p:nvSpPr>
        <p:spPr>
          <a:xfrm>
            <a:off x="141025" y="437900"/>
            <a:ext cx="8913900" cy="1187700"/>
          </a:xfrm>
          <a:prstGeom prst="rect">
            <a:avLst/>
          </a:prstGeom>
        </p:spPr>
        <p:txBody>
          <a:bodyPr lIns="91425" tIns="91425" rIns="91425" bIns="91425" anchor="b" anchorCtr="0">
            <a:noAutofit/>
          </a:bodyPr>
          <a:lstStyle/>
          <a:p>
            <a:pPr lvl="0">
              <a:spcBef>
                <a:spcPts val="0"/>
              </a:spcBef>
              <a:buNone/>
            </a:pPr>
            <a:r>
              <a:rPr lang="en" sz="7200" b="1" dirty="0"/>
              <a:t>Game Management</a:t>
            </a:r>
          </a:p>
        </p:txBody>
      </p:sp>
      <p:pic>
        <p:nvPicPr>
          <p:cNvPr id="1026" name="Picture 2" descr="Image result for nfhs logo">
            <a:extLst>
              <a:ext uri="{FF2B5EF4-FFF2-40B4-BE49-F238E27FC236}">
                <a16:creationId xmlns:a16="http://schemas.microsoft.com/office/drawing/2014/main" id="{FD32A52C-0350-4F08-A93B-F31F184C68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01180" y="2503209"/>
            <a:ext cx="2143125" cy="214312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84FB661F-48C0-46DE-BA43-1B8074BB689A}"/>
              </a:ext>
            </a:extLst>
          </p:cNvPr>
          <p:cNvSpPr txBox="1"/>
          <p:nvPr/>
        </p:nvSpPr>
        <p:spPr>
          <a:xfrm>
            <a:off x="317714" y="1471711"/>
            <a:ext cx="8531817" cy="523220"/>
          </a:xfrm>
          <a:prstGeom prst="rect">
            <a:avLst/>
          </a:prstGeom>
          <a:noFill/>
        </p:spPr>
        <p:txBody>
          <a:bodyPr wrap="square" rtlCol="0">
            <a:spAutoFit/>
          </a:bodyPr>
          <a:lstStyle/>
          <a:p>
            <a:pPr algn="ctr"/>
            <a:r>
              <a:rPr lang="en-US" sz="2800" dirty="0"/>
              <a:t>The Difference Between Good and Great</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A937A9C-FA71-4487-9310-37C69235425E}"/>
              </a:ext>
            </a:extLst>
          </p:cNvPr>
          <p:cNvSpPr txBox="1">
            <a:spLocks noGrp="1"/>
          </p:cNvSpPr>
          <p:nvPr>
            <p:ph type="title"/>
          </p:nvPr>
        </p:nvSpPr>
        <p:spPr>
          <a:xfrm>
            <a:off x="311150" y="26047"/>
            <a:ext cx="8521700" cy="615523"/>
          </a:xfrm>
          <a:prstGeom prst="rect">
            <a:avLst/>
          </a:prstGeom>
          <a:noFill/>
        </p:spPr>
        <p:txBody>
          <a:bodyPr wrap="square" rtlCol="0">
            <a:spAutoFit/>
          </a:bodyPr>
          <a:lstStyle/>
          <a:p>
            <a:pPr algn="ctr"/>
            <a:r>
              <a:rPr lang="en-US" dirty="0"/>
              <a:t>Facilitator vs Dictator</a:t>
            </a:r>
          </a:p>
        </p:txBody>
      </p:sp>
      <p:pic>
        <p:nvPicPr>
          <p:cNvPr id="5" name="Picture 4">
            <a:extLst>
              <a:ext uri="{FF2B5EF4-FFF2-40B4-BE49-F238E27FC236}">
                <a16:creationId xmlns:a16="http://schemas.microsoft.com/office/drawing/2014/main" id="{B51BEB25-0BAE-4AA2-AF10-0199E8D4081E}"/>
              </a:ext>
            </a:extLst>
          </p:cNvPr>
          <p:cNvPicPr>
            <a:picLocks noChangeAspect="1"/>
          </p:cNvPicPr>
          <p:nvPr/>
        </p:nvPicPr>
        <p:blipFill>
          <a:blip r:embed="rId2"/>
          <a:stretch>
            <a:fillRect/>
          </a:stretch>
        </p:blipFill>
        <p:spPr>
          <a:xfrm>
            <a:off x="218269" y="109691"/>
            <a:ext cx="2710911" cy="4953867"/>
          </a:xfrm>
          <a:prstGeom prst="rect">
            <a:avLst/>
          </a:prstGeom>
        </p:spPr>
      </p:pic>
      <p:sp>
        <p:nvSpPr>
          <p:cNvPr id="6" name="TextBox 5">
            <a:extLst>
              <a:ext uri="{FF2B5EF4-FFF2-40B4-BE49-F238E27FC236}">
                <a16:creationId xmlns:a16="http://schemas.microsoft.com/office/drawing/2014/main" id="{6FE37025-FF0D-4911-8B0D-653F9B4FDDE2}"/>
              </a:ext>
            </a:extLst>
          </p:cNvPr>
          <p:cNvSpPr txBox="1"/>
          <p:nvPr/>
        </p:nvSpPr>
        <p:spPr>
          <a:xfrm>
            <a:off x="3409629" y="1580127"/>
            <a:ext cx="3246895" cy="1146875"/>
          </a:xfrm>
          <a:prstGeom prst="rect">
            <a:avLst/>
          </a:prstGeom>
          <a:noFill/>
        </p:spPr>
        <p:txBody>
          <a:bodyPr wrap="square" rtlCol="0">
            <a:spAutoFit/>
          </a:bodyPr>
          <a:lstStyle/>
          <a:p>
            <a:endParaRPr lang="en-US" dirty="0"/>
          </a:p>
        </p:txBody>
      </p:sp>
      <p:pic>
        <p:nvPicPr>
          <p:cNvPr id="7" name="Picture 6">
            <a:extLst>
              <a:ext uri="{FF2B5EF4-FFF2-40B4-BE49-F238E27FC236}">
                <a16:creationId xmlns:a16="http://schemas.microsoft.com/office/drawing/2014/main" id="{308280A7-208E-47E8-96CD-293BF1F80EEB}"/>
              </a:ext>
            </a:extLst>
          </p:cNvPr>
          <p:cNvPicPr>
            <a:picLocks noChangeAspect="1"/>
          </p:cNvPicPr>
          <p:nvPr/>
        </p:nvPicPr>
        <p:blipFill>
          <a:blip r:embed="rId3"/>
          <a:stretch>
            <a:fillRect/>
          </a:stretch>
        </p:blipFill>
        <p:spPr>
          <a:xfrm>
            <a:off x="6343267" y="46510"/>
            <a:ext cx="2488760" cy="793758"/>
          </a:xfrm>
          <a:prstGeom prst="rect">
            <a:avLst/>
          </a:prstGeom>
        </p:spPr>
      </p:pic>
      <p:pic>
        <p:nvPicPr>
          <p:cNvPr id="8" name="Picture 7">
            <a:extLst>
              <a:ext uri="{FF2B5EF4-FFF2-40B4-BE49-F238E27FC236}">
                <a16:creationId xmlns:a16="http://schemas.microsoft.com/office/drawing/2014/main" id="{8DEB0AC2-63C8-4375-8282-AEFDD392C516}"/>
              </a:ext>
            </a:extLst>
          </p:cNvPr>
          <p:cNvPicPr>
            <a:picLocks noChangeAspect="1"/>
          </p:cNvPicPr>
          <p:nvPr/>
        </p:nvPicPr>
        <p:blipFill>
          <a:blip r:embed="rId4"/>
          <a:stretch>
            <a:fillRect/>
          </a:stretch>
        </p:blipFill>
        <p:spPr>
          <a:xfrm>
            <a:off x="6278167" y="840268"/>
            <a:ext cx="2618959" cy="2724041"/>
          </a:xfrm>
          <a:prstGeom prst="rect">
            <a:avLst/>
          </a:prstGeom>
        </p:spPr>
      </p:pic>
      <p:pic>
        <p:nvPicPr>
          <p:cNvPr id="10" name="Picture 9">
            <a:extLst>
              <a:ext uri="{FF2B5EF4-FFF2-40B4-BE49-F238E27FC236}">
                <a16:creationId xmlns:a16="http://schemas.microsoft.com/office/drawing/2014/main" id="{8DE527F4-5FD5-40A5-8CBA-71DBB87EEC00}"/>
              </a:ext>
            </a:extLst>
          </p:cNvPr>
          <p:cNvPicPr>
            <a:picLocks noChangeAspect="1"/>
          </p:cNvPicPr>
          <p:nvPr/>
        </p:nvPicPr>
        <p:blipFill>
          <a:blip r:embed="rId5"/>
          <a:stretch>
            <a:fillRect/>
          </a:stretch>
        </p:blipFill>
        <p:spPr>
          <a:xfrm>
            <a:off x="6343266" y="3510065"/>
            <a:ext cx="2627453" cy="1464891"/>
          </a:xfrm>
          <a:prstGeom prst="rect">
            <a:avLst/>
          </a:prstGeom>
        </p:spPr>
      </p:pic>
      <p:pic>
        <p:nvPicPr>
          <p:cNvPr id="11" name="Picture 10">
            <a:extLst>
              <a:ext uri="{FF2B5EF4-FFF2-40B4-BE49-F238E27FC236}">
                <a16:creationId xmlns:a16="http://schemas.microsoft.com/office/drawing/2014/main" id="{A28AE25F-2393-474B-949F-3D1E84D2F014}"/>
              </a:ext>
            </a:extLst>
          </p:cNvPr>
          <p:cNvPicPr>
            <a:picLocks noChangeAspect="1"/>
          </p:cNvPicPr>
          <p:nvPr/>
        </p:nvPicPr>
        <p:blipFill>
          <a:blip r:embed="rId6"/>
          <a:stretch>
            <a:fillRect/>
          </a:stretch>
        </p:blipFill>
        <p:spPr>
          <a:xfrm>
            <a:off x="2800734" y="640601"/>
            <a:ext cx="3464669" cy="3844286"/>
          </a:xfrm>
          <a:prstGeom prst="rect">
            <a:avLst/>
          </a:prstGeom>
        </p:spPr>
      </p:pic>
    </p:spTree>
    <p:extLst>
      <p:ext uri="{BB962C8B-B14F-4D97-AF65-F5344CB8AC3E}">
        <p14:creationId xmlns:p14="http://schemas.microsoft.com/office/powerpoint/2010/main" val="2742003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A937A9C-FA71-4487-9310-37C69235425E}"/>
              </a:ext>
            </a:extLst>
          </p:cNvPr>
          <p:cNvSpPr txBox="1">
            <a:spLocks noGrp="1"/>
          </p:cNvSpPr>
          <p:nvPr>
            <p:ph type="title"/>
          </p:nvPr>
        </p:nvSpPr>
        <p:spPr>
          <a:xfrm>
            <a:off x="311150" y="26047"/>
            <a:ext cx="8521700" cy="615523"/>
          </a:xfrm>
          <a:prstGeom prst="rect">
            <a:avLst/>
          </a:prstGeom>
          <a:noFill/>
        </p:spPr>
        <p:txBody>
          <a:bodyPr wrap="square" rtlCol="0">
            <a:spAutoFit/>
          </a:bodyPr>
          <a:lstStyle/>
          <a:p>
            <a:pPr algn="ctr"/>
            <a:r>
              <a:rPr lang="en-US" dirty="0"/>
              <a:t>Facilitator vs Dictator</a:t>
            </a:r>
          </a:p>
        </p:txBody>
      </p:sp>
      <p:sp>
        <p:nvSpPr>
          <p:cNvPr id="6" name="TextBox 5">
            <a:extLst>
              <a:ext uri="{FF2B5EF4-FFF2-40B4-BE49-F238E27FC236}">
                <a16:creationId xmlns:a16="http://schemas.microsoft.com/office/drawing/2014/main" id="{6FE37025-FF0D-4911-8B0D-653F9B4FDDE2}"/>
              </a:ext>
            </a:extLst>
          </p:cNvPr>
          <p:cNvSpPr txBox="1"/>
          <p:nvPr/>
        </p:nvSpPr>
        <p:spPr>
          <a:xfrm>
            <a:off x="3409629" y="1580127"/>
            <a:ext cx="3246895" cy="1146875"/>
          </a:xfrm>
          <a:prstGeom prst="rect">
            <a:avLst/>
          </a:prstGeom>
          <a:noFill/>
        </p:spPr>
        <p:txBody>
          <a:bodyPr wrap="square" rtlCol="0">
            <a:spAutoFit/>
          </a:bodyPr>
          <a:lstStyle/>
          <a:p>
            <a:endParaRPr lang="en-US" dirty="0"/>
          </a:p>
        </p:txBody>
      </p:sp>
      <p:pic>
        <p:nvPicPr>
          <p:cNvPr id="11" name="Picture 10">
            <a:extLst>
              <a:ext uri="{FF2B5EF4-FFF2-40B4-BE49-F238E27FC236}">
                <a16:creationId xmlns:a16="http://schemas.microsoft.com/office/drawing/2014/main" id="{A28AE25F-2393-474B-949F-3D1E84D2F014}"/>
              </a:ext>
            </a:extLst>
          </p:cNvPr>
          <p:cNvPicPr>
            <a:picLocks noChangeAspect="1"/>
          </p:cNvPicPr>
          <p:nvPr/>
        </p:nvPicPr>
        <p:blipFill>
          <a:blip r:embed="rId2"/>
          <a:stretch>
            <a:fillRect/>
          </a:stretch>
        </p:blipFill>
        <p:spPr>
          <a:xfrm>
            <a:off x="3367407" y="551356"/>
            <a:ext cx="2167751" cy="2405267"/>
          </a:xfrm>
          <a:prstGeom prst="rect">
            <a:avLst/>
          </a:prstGeom>
        </p:spPr>
      </p:pic>
      <p:sp>
        <p:nvSpPr>
          <p:cNvPr id="2" name="TextBox 1">
            <a:extLst>
              <a:ext uri="{FF2B5EF4-FFF2-40B4-BE49-F238E27FC236}">
                <a16:creationId xmlns:a16="http://schemas.microsoft.com/office/drawing/2014/main" id="{516449C0-FE16-439D-AD66-BACFC989DEE9}"/>
              </a:ext>
            </a:extLst>
          </p:cNvPr>
          <p:cNvSpPr txBox="1"/>
          <p:nvPr/>
        </p:nvSpPr>
        <p:spPr>
          <a:xfrm>
            <a:off x="968644" y="1425844"/>
            <a:ext cx="1325105" cy="1038387"/>
          </a:xfrm>
          <a:prstGeom prst="rect">
            <a:avLst/>
          </a:prstGeom>
          <a:noFill/>
        </p:spPr>
        <p:txBody>
          <a:bodyPr wrap="square" rtlCol="0">
            <a:spAutoFit/>
          </a:bodyPr>
          <a:lstStyle/>
          <a:p>
            <a:endParaRPr lang="en-US" dirty="0"/>
          </a:p>
        </p:txBody>
      </p:sp>
      <p:grpSp>
        <p:nvGrpSpPr>
          <p:cNvPr id="19" name="Group 18">
            <a:extLst>
              <a:ext uri="{FF2B5EF4-FFF2-40B4-BE49-F238E27FC236}">
                <a16:creationId xmlns:a16="http://schemas.microsoft.com/office/drawing/2014/main" id="{AE3AF7B2-5EFD-4C33-B1D9-0EFB5A286112}"/>
              </a:ext>
            </a:extLst>
          </p:cNvPr>
          <p:cNvGrpSpPr/>
          <p:nvPr/>
        </p:nvGrpSpPr>
        <p:grpSpPr>
          <a:xfrm>
            <a:off x="163920" y="175785"/>
            <a:ext cx="2596860" cy="4982871"/>
            <a:chOff x="163920" y="175785"/>
            <a:chExt cx="2596860" cy="4982871"/>
          </a:xfrm>
        </p:grpSpPr>
        <p:pic>
          <p:nvPicPr>
            <p:cNvPr id="3" name="Picture 2">
              <a:extLst>
                <a:ext uri="{FF2B5EF4-FFF2-40B4-BE49-F238E27FC236}">
                  <a16:creationId xmlns:a16="http://schemas.microsoft.com/office/drawing/2014/main" id="{76931524-2598-4C66-BF92-39485A4A982F}"/>
                </a:ext>
              </a:extLst>
            </p:cNvPr>
            <p:cNvPicPr>
              <a:picLocks noChangeAspect="1"/>
            </p:cNvPicPr>
            <p:nvPr/>
          </p:nvPicPr>
          <p:blipFill>
            <a:blip r:embed="rId3"/>
            <a:stretch>
              <a:fillRect/>
            </a:stretch>
          </p:blipFill>
          <p:spPr>
            <a:xfrm>
              <a:off x="163920" y="175785"/>
              <a:ext cx="2300312" cy="1304128"/>
            </a:xfrm>
            <a:prstGeom prst="rect">
              <a:avLst/>
            </a:prstGeom>
          </p:spPr>
        </p:pic>
        <p:pic>
          <p:nvPicPr>
            <p:cNvPr id="14" name="Picture 13">
              <a:extLst>
                <a:ext uri="{FF2B5EF4-FFF2-40B4-BE49-F238E27FC236}">
                  <a16:creationId xmlns:a16="http://schemas.microsoft.com/office/drawing/2014/main" id="{CD4AB5EA-D6EB-4834-8E3B-22BF64F8863D}"/>
                </a:ext>
              </a:extLst>
            </p:cNvPr>
            <p:cNvPicPr>
              <a:picLocks noChangeAspect="1"/>
            </p:cNvPicPr>
            <p:nvPr/>
          </p:nvPicPr>
          <p:blipFill>
            <a:blip r:embed="rId4"/>
            <a:stretch>
              <a:fillRect/>
            </a:stretch>
          </p:blipFill>
          <p:spPr>
            <a:xfrm>
              <a:off x="163920" y="1425670"/>
              <a:ext cx="2596860" cy="3732986"/>
            </a:xfrm>
            <a:prstGeom prst="rect">
              <a:avLst/>
            </a:prstGeom>
          </p:spPr>
        </p:pic>
      </p:grpSp>
      <p:sp>
        <p:nvSpPr>
          <p:cNvPr id="17" name="TextBox 16">
            <a:extLst>
              <a:ext uri="{FF2B5EF4-FFF2-40B4-BE49-F238E27FC236}">
                <a16:creationId xmlns:a16="http://schemas.microsoft.com/office/drawing/2014/main" id="{11F16403-8E03-4301-A7AF-F2D7635D57AB}"/>
              </a:ext>
            </a:extLst>
          </p:cNvPr>
          <p:cNvSpPr txBox="1"/>
          <p:nvPr/>
        </p:nvSpPr>
        <p:spPr>
          <a:xfrm>
            <a:off x="4959458" y="4393769"/>
            <a:ext cx="2022528" cy="255723"/>
          </a:xfrm>
          <a:prstGeom prst="rect">
            <a:avLst/>
          </a:prstGeom>
          <a:noFill/>
        </p:spPr>
        <p:txBody>
          <a:bodyPr wrap="square" rtlCol="0">
            <a:spAutoFit/>
          </a:bodyPr>
          <a:lstStyle/>
          <a:p>
            <a:endParaRPr lang="en-US" dirty="0"/>
          </a:p>
        </p:txBody>
      </p:sp>
      <p:pic>
        <p:nvPicPr>
          <p:cNvPr id="16" name="Picture 15">
            <a:extLst>
              <a:ext uri="{FF2B5EF4-FFF2-40B4-BE49-F238E27FC236}">
                <a16:creationId xmlns:a16="http://schemas.microsoft.com/office/drawing/2014/main" id="{E3E00BF3-AA28-4AEB-BB3F-0D3731C4AFC4}"/>
              </a:ext>
            </a:extLst>
          </p:cNvPr>
          <p:cNvPicPr>
            <a:picLocks noChangeAspect="1"/>
          </p:cNvPicPr>
          <p:nvPr/>
        </p:nvPicPr>
        <p:blipFill>
          <a:blip r:embed="rId5"/>
          <a:stretch>
            <a:fillRect/>
          </a:stretch>
        </p:blipFill>
        <p:spPr>
          <a:xfrm>
            <a:off x="3242816" y="2989484"/>
            <a:ext cx="2522552" cy="775567"/>
          </a:xfrm>
          <a:prstGeom prst="rect">
            <a:avLst/>
          </a:prstGeom>
        </p:spPr>
      </p:pic>
      <p:pic>
        <p:nvPicPr>
          <p:cNvPr id="18" name="Picture 17">
            <a:extLst>
              <a:ext uri="{FF2B5EF4-FFF2-40B4-BE49-F238E27FC236}">
                <a16:creationId xmlns:a16="http://schemas.microsoft.com/office/drawing/2014/main" id="{21D0844D-E547-4CFC-8DB0-4F4BE1AE20AA}"/>
              </a:ext>
            </a:extLst>
          </p:cNvPr>
          <p:cNvPicPr>
            <a:picLocks noChangeAspect="1"/>
          </p:cNvPicPr>
          <p:nvPr/>
        </p:nvPicPr>
        <p:blipFill>
          <a:blip r:embed="rId6"/>
          <a:stretch>
            <a:fillRect/>
          </a:stretch>
        </p:blipFill>
        <p:spPr>
          <a:xfrm>
            <a:off x="3061075" y="3676425"/>
            <a:ext cx="2239344" cy="1055487"/>
          </a:xfrm>
          <a:prstGeom prst="rect">
            <a:avLst/>
          </a:prstGeom>
        </p:spPr>
      </p:pic>
      <p:pic>
        <p:nvPicPr>
          <p:cNvPr id="22" name="Picture 21">
            <a:extLst>
              <a:ext uri="{FF2B5EF4-FFF2-40B4-BE49-F238E27FC236}">
                <a16:creationId xmlns:a16="http://schemas.microsoft.com/office/drawing/2014/main" id="{CC14A641-BF51-4A55-BC1E-C2C094A51590}"/>
              </a:ext>
            </a:extLst>
          </p:cNvPr>
          <p:cNvPicPr>
            <a:picLocks noChangeAspect="1"/>
          </p:cNvPicPr>
          <p:nvPr/>
        </p:nvPicPr>
        <p:blipFill>
          <a:blip r:embed="rId7"/>
          <a:stretch>
            <a:fillRect/>
          </a:stretch>
        </p:blipFill>
        <p:spPr>
          <a:xfrm>
            <a:off x="3061074" y="4760454"/>
            <a:ext cx="2239345" cy="383046"/>
          </a:xfrm>
          <a:prstGeom prst="rect">
            <a:avLst/>
          </a:prstGeom>
        </p:spPr>
      </p:pic>
      <p:grpSp>
        <p:nvGrpSpPr>
          <p:cNvPr id="26" name="Group 25">
            <a:extLst>
              <a:ext uri="{FF2B5EF4-FFF2-40B4-BE49-F238E27FC236}">
                <a16:creationId xmlns:a16="http://schemas.microsoft.com/office/drawing/2014/main" id="{616FB3D5-0FE3-46C9-A383-89252DA1D929}"/>
              </a:ext>
            </a:extLst>
          </p:cNvPr>
          <p:cNvGrpSpPr/>
          <p:nvPr/>
        </p:nvGrpSpPr>
        <p:grpSpPr>
          <a:xfrm>
            <a:off x="3061074" y="2989142"/>
            <a:ext cx="2704294" cy="2154016"/>
            <a:chOff x="3064870" y="3013000"/>
            <a:chExt cx="2704294" cy="2154016"/>
          </a:xfrm>
        </p:grpSpPr>
        <p:pic>
          <p:nvPicPr>
            <p:cNvPr id="23" name="Picture 22">
              <a:extLst>
                <a:ext uri="{FF2B5EF4-FFF2-40B4-BE49-F238E27FC236}">
                  <a16:creationId xmlns:a16="http://schemas.microsoft.com/office/drawing/2014/main" id="{41DD3E22-B99E-4804-8CE3-CFAC9D440558}"/>
                </a:ext>
              </a:extLst>
            </p:cNvPr>
            <p:cNvPicPr>
              <a:picLocks noChangeAspect="1"/>
            </p:cNvPicPr>
            <p:nvPr/>
          </p:nvPicPr>
          <p:blipFill>
            <a:blip r:embed="rId5"/>
            <a:stretch>
              <a:fillRect/>
            </a:stretch>
          </p:blipFill>
          <p:spPr>
            <a:xfrm>
              <a:off x="3246612" y="3013000"/>
              <a:ext cx="2522552" cy="775567"/>
            </a:xfrm>
            <a:prstGeom prst="rect">
              <a:avLst/>
            </a:prstGeom>
          </p:spPr>
        </p:pic>
        <p:pic>
          <p:nvPicPr>
            <p:cNvPr id="24" name="Picture 23">
              <a:extLst>
                <a:ext uri="{FF2B5EF4-FFF2-40B4-BE49-F238E27FC236}">
                  <a16:creationId xmlns:a16="http://schemas.microsoft.com/office/drawing/2014/main" id="{D7F66FEA-08DB-4F75-B150-432ACCD75C26}"/>
                </a:ext>
              </a:extLst>
            </p:cNvPr>
            <p:cNvPicPr>
              <a:picLocks noChangeAspect="1"/>
            </p:cNvPicPr>
            <p:nvPr/>
          </p:nvPicPr>
          <p:blipFill>
            <a:blip r:embed="rId6"/>
            <a:stretch>
              <a:fillRect/>
            </a:stretch>
          </p:blipFill>
          <p:spPr>
            <a:xfrm>
              <a:off x="3064871" y="3699941"/>
              <a:ext cx="2239344" cy="1055487"/>
            </a:xfrm>
            <a:prstGeom prst="rect">
              <a:avLst/>
            </a:prstGeom>
          </p:spPr>
        </p:pic>
        <p:pic>
          <p:nvPicPr>
            <p:cNvPr id="25" name="Picture 24">
              <a:extLst>
                <a:ext uri="{FF2B5EF4-FFF2-40B4-BE49-F238E27FC236}">
                  <a16:creationId xmlns:a16="http://schemas.microsoft.com/office/drawing/2014/main" id="{21A17797-1899-466E-AB81-9B00769ABE1C}"/>
                </a:ext>
              </a:extLst>
            </p:cNvPr>
            <p:cNvPicPr>
              <a:picLocks noChangeAspect="1"/>
            </p:cNvPicPr>
            <p:nvPr/>
          </p:nvPicPr>
          <p:blipFill>
            <a:blip r:embed="rId7"/>
            <a:stretch>
              <a:fillRect/>
            </a:stretch>
          </p:blipFill>
          <p:spPr>
            <a:xfrm>
              <a:off x="3064870" y="4783970"/>
              <a:ext cx="2239345" cy="383046"/>
            </a:xfrm>
            <a:prstGeom prst="rect">
              <a:avLst/>
            </a:prstGeom>
          </p:spPr>
        </p:pic>
      </p:grpSp>
      <p:sp>
        <p:nvSpPr>
          <p:cNvPr id="27" name="TextBox 26">
            <a:extLst>
              <a:ext uri="{FF2B5EF4-FFF2-40B4-BE49-F238E27FC236}">
                <a16:creationId xmlns:a16="http://schemas.microsoft.com/office/drawing/2014/main" id="{7266EF77-7FA3-4270-A2FB-16042C0A9A5E}"/>
              </a:ext>
            </a:extLst>
          </p:cNvPr>
          <p:cNvSpPr txBox="1"/>
          <p:nvPr/>
        </p:nvSpPr>
        <p:spPr>
          <a:xfrm>
            <a:off x="6698746" y="938335"/>
            <a:ext cx="736168" cy="813661"/>
          </a:xfrm>
          <a:prstGeom prst="rect">
            <a:avLst/>
          </a:prstGeom>
          <a:noFill/>
        </p:spPr>
        <p:txBody>
          <a:bodyPr wrap="square" rtlCol="0">
            <a:spAutoFit/>
          </a:bodyPr>
          <a:lstStyle/>
          <a:p>
            <a:endParaRPr lang="en-US" dirty="0"/>
          </a:p>
        </p:txBody>
      </p:sp>
      <p:pic>
        <p:nvPicPr>
          <p:cNvPr id="28" name="Picture 27">
            <a:extLst>
              <a:ext uri="{FF2B5EF4-FFF2-40B4-BE49-F238E27FC236}">
                <a16:creationId xmlns:a16="http://schemas.microsoft.com/office/drawing/2014/main" id="{B22AAC98-FE72-444B-A2E0-09B76F7DACA5}"/>
              </a:ext>
            </a:extLst>
          </p:cNvPr>
          <p:cNvPicPr>
            <a:picLocks noChangeAspect="1"/>
          </p:cNvPicPr>
          <p:nvPr/>
        </p:nvPicPr>
        <p:blipFill>
          <a:blip r:embed="rId8"/>
          <a:stretch>
            <a:fillRect/>
          </a:stretch>
        </p:blipFill>
        <p:spPr>
          <a:xfrm>
            <a:off x="6262411" y="578233"/>
            <a:ext cx="2385639" cy="4113171"/>
          </a:xfrm>
          <a:prstGeom prst="rect">
            <a:avLst/>
          </a:prstGeom>
        </p:spPr>
      </p:pic>
    </p:spTree>
    <p:extLst>
      <p:ext uri="{BB962C8B-B14F-4D97-AF65-F5344CB8AC3E}">
        <p14:creationId xmlns:p14="http://schemas.microsoft.com/office/powerpoint/2010/main" val="41924746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Shape 79"/>
          <p:cNvSpPr txBox="1">
            <a:spLocks noGrp="1"/>
          </p:cNvSpPr>
          <p:nvPr>
            <p:ph type="title"/>
          </p:nvPr>
        </p:nvSpPr>
        <p:spPr>
          <a:xfrm>
            <a:off x="52700" y="155150"/>
            <a:ext cx="9003600" cy="767100"/>
          </a:xfrm>
          <a:prstGeom prst="rect">
            <a:avLst/>
          </a:prstGeom>
        </p:spPr>
        <p:txBody>
          <a:bodyPr lIns="91425" tIns="91425" rIns="91425" bIns="91425" anchor="t" anchorCtr="0">
            <a:noAutofit/>
          </a:bodyPr>
          <a:lstStyle/>
          <a:p>
            <a:pPr lvl="0" rtl="0">
              <a:lnSpc>
                <a:spcPct val="120000"/>
              </a:lnSpc>
              <a:spcBef>
                <a:spcPts val="0"/>
              </a:spcBef>
              <a:buNone/>
            </a:pPr>
            <a:r>
              <a:rPr lang="en" sz="3000" b="1" dirty="0">
                <a:solidFill>
                  <a:srgbClr val="000000"/>
                </a:solidFill>
              </a:rPr>
              <a:t>Elements of Successful Game Management?</a:t>
            </a:r>
          </a:p>
          <a:p>
            <a:pPr lvl="0" rtl="0">
              <a:spcBef>
                <a:spcPts val="0"/>
              </a:spcBef>
              <a:buNone/>
            </a:pPr>
            <a:endParaRPr dirty="0"/>
          </a:p>
        </p:txBody>
      </p:sp>
      <p:sp>
        <p:nvSpPr>
          <p:cNvPr id="80" name="Shape 80"/>
          <p:cNvSpPr txBox="1">
            <a:spLocks noGrp="1"/>
          </p:cNvSpPr>
          <p:nvPr>
            <p:ph type="body" idx="1"/>
          </p:nvPr>
        </p:nvSpPr>
        <p:spPr>
          <a:xfrm>
            <a:off x="311700" y="994350"/>
            <a:ext cx="8520600" cy="3990900"/>
          </a:xfrm>
          <a:prstGeom prst="rect">
            <a:avLst/>
          </a:prstGeom>
        </p:spPr>
        <p:txBody>
          <a:bodyPr lIns="91425" tIns="91425" rIns="91425" bIns="91425" anchor="t" anchorCtr="0">
            <a:noAutofit/>
          </a:bodyPr>
          <a:lstStyle/>
          <a:p>
            <a:pPr lvl="0">
              <a:spcBef>
                <a:spcPts val="0"/>
              </a:spcBef>
              <a:buNone/>
            </a:pPr>
            <a:r>
              <a:rPr lang="en" sz="3000" b="1" dirty="0">
                <a:solidFill>
                  <a:srgbClr val="0000FF"/>
                </a:solidFill>
              </a:rPr>
              <a:t>Professionalism &amp; Professional Appearance;</a:t>
            </a:r>
          </a:p>
          <a:p>
            <a:pPr lvl="0">
              <a:spcBef>
                <a:spcPts val="0"/>
              </a:spcBef>
              <a:buNone/>
            </a:pPr>
            <a:r>
              <a:rPr lang="en" sz="2400" dirty="0">
                <a:solidFill>
                  <a:schemeClr val="dk1"/>
                </a:solidFill>
              </a:rPr>
              <a:t>Is the level of skill, competence, good judgment and respectful behavior that defines excellence in an umpire</a:t>
            </a:r>
            <a:r>
              <a:rPr lang="en" sz="2400" b="1" dirty="0">
                <a:solidFill>
                  <a:schemeClr val="dk1"/>
                </a:solidFill>
              </a:rPr>
              <a:t>. </a:t>
            </a:r>
          </a:p>
          <a:p>
            <a:pPr lvl="0">
              <a:spcBef>
                <a:spcPts val="0"/>
              </a:spcBef>
              <a:buNone/>
            </a:pPr>
            <a:r>
              <a:rPr lang="en" sz="2400" dirty="0">
                <a:solidFill>
                  <a:schemeClr val="dk1"/>
                </a:solidFill>
              </a:rPr>
              <a:t>Professionalism starts with proper knowledge, application, and understanding of the intent of our playing rules, and philosophies of our mechanics. </a:t>
            </a:r>
          </a:p>
          <a:p>
            <a:pPr lvl="0" rtl="0">
              <a:spcBef>
                <a:spcPts val="0"/>
              </a:spcBef>
              <a:buNone/>
            </a:pPr>
            <a:r>
              <a:rPr lang="en" sz="2400" dirty="0">
                <a:solidFill>
                  <a:schemeClr val="dk1"/>
                </a:solidFill>
              </a:rPr>
              <a:t>Using proper signals that are clear, distinct, and meaningful,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80">
                                            <p:txEl>
                                              <p:pRg st="0" end="0"/>
                                            </p:txEl>
                                          </p:spTgt>
                                        </p:tgtEl>
                                        <p:attrNameLst>
                                          <p:attrName>style.visibility</p:attrName>
                                        </p:attrNameLst>
                                      </p:cBhvr>
                                      <p:to>
                                        <p:strVal val="visible"/>
                                      </p:to>
                                    </p:set>
                                    <p:anim calcmode="lin" valueType="num">
                                      <p:cBhvr additive="base">
                                        <p:cTn id="11" dur="500" fill="hold"/>
                                        <p:tgtEl>
                                          <p:spTgt spid="80">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8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80">
                                            <p:txEl>
                                              <p:pRg st="1" end="1"/>
                                            </p:txEl>
                                          </p:spTgt>
                                        </p:tgtEl>
                                        <p:attrNameLst>
                                          <p:attrName>style.visibility</p:attrName>
                                        </p:attrNameLst>
                                      </p:cBhvr>
                                      <p:to>
                                        <p:strVal val="visible"/>
                                      </p:to>
                                    </p:set>
                                    <p:anim calcmode="lin" valueType="num">
                                      <p:cBhvr additive="base">
                                        <p:cTn id="17" dur="500" fill="hold"/>
                                        <p:tgtEl>
                                          <p:spTgt spid="80">
                                            <p:txEl>
                                              <p:pRg st="1" end="1"/>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80">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80">
                                            <p:txEl>
                                              <p:pRg st="2" end="2"/>
                                            </p:txEl>
                                          </p:spTgt>
                                        </p:tgtEl>
                                        <p:attrNameLst>
                                          <p:attrName>style.visibility</p:attrName>
                                        </p:attrNameLst>
                                      </p:cBhvr>
                                      <p:to>
                                        <p:strVal val="visible"/>
                                      </p:to>
                                    </p:set>
                                    <p:anim calcmode="lin" valueType="num">
                                      <p:cBhvr additive="base">
                                        <p:cTn id="23" dur="500" fill="hold"/>
                                        <p:tgtEl>
                                          <p:spTgt spid="80">
                                            <p:txEl>
                                              <p:pRg st="2" end="2"/>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80">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80">
                                            <p:txEl>
                                              <p:pRg st="3" end="3"/>
                                            </p:txEl>
                                          </p:spTgt>
                                        </p:tgtEl>
                                        <p:attrNameLst>
                                          <p:attrName>style.visibility</p:attrName>
                                        </p:attrNameLst>
                                      </p:cBhvr>
                                      <p:to>
                                        <p:strVal val="visible"/>
                                      </p:to>
                                    </p:set>
                                    <p:anim calcmode="lin" valueType="num">
                                      <p:cBhvr additive="base">
                                        <p:cTn id="29" dur="500" fill="hold"/>
                                        <p:tgtEl>
                                          <p:spTgt spid="80">
                                            <p:txEl>
                                              <p:pRg st="3" end="3"/>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80">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Shape 85"/>
          <p:cNvSpPr txBox="1">
            <a:spLocks noGrp="1"/>
          </p:cNvSpPr>
          <p:nvPr>
            <p:ph type="title"/>
          </p:nvPr>
        </p:nvSpPr>
        <p:spPr>
          <a:xfrm>
            <a:off x="52700" y="155150"/>
            <a:ext cx="9003600" cy="767100"/>
          </a:xfrm>
          <a:prstGeom prst="rect">
            <a:avLst/>
          </a:prstGeom>
        </p:spPr>
        <p:txBody>
          <a:bodyPr lIns="91425" tIns="91425" rIns="91425" bIns="91425" anchor="t" anchorCtr="0">
            <a:noAutofit/>
          </a:bodyPr>
          <a:lstStyle/>
          <a:p>
            <a:pPr lvl="0" rtl="0">
              <a:lnSpc>
                <a:spcPct val="120000"/>
              </a:lnSpc>
              <a:spcBef>
                <a:spcPts val="0"/>
              </a:spcBef>
              <a:buNone/>
            </a:pPr>
            <a:r>
              <a:rPr lang="en" sz="3000" b="1" dirty="0">
                <a:solidFill>
                  <a:srgbClr val="000000"/>
                </a:solidFill>
              </a:rPr>
              <a:t>Elements of Successful Game Management?</a:t>
            </a:r>
          </a:p>
          <a:p>
            <a:pPr lvl="0" rtl="0">
              <a:spcBef>
                <a:spcPts val="0"/>
              </a:spcBef>
              <a:buNone/>
            </a:pPr>
            <a:endParaRPr dirty="0"/>
          </a:p>
        </p:txBody>
      </p:sp>
      <p:sp>
        <p:nvSpPr>
          <p:cNvPr id="86" name="Shape 86"/>
          <p:cNvSpPr txBox="1">
            <a:spLocks noGrp="1"/>
          </p:cNvSpPr>
          <p:nvPr>
            <p:ph type="body" idx="1"/>
          </p:nvPr>
        </p:nvSpPr>
        <p:spPr>
          <a:xfrm>
            <a:off x="52700" y="719925"/>
            <a:ext cx="9003600" cy="4423500"/>
          </a:xfrm>
          <a:prstGeom prst="rect">
            <a:avLst/>
          </a:prstGeom>
        </p:spPr>
        <p:txBody>
          <a:bodyPr lIns="91425" tIns="91425" rIns="91425" bIns="91425" anchor="t" anchorCtr="0">
            <a:noAutofit/>
          </a:bodyPr>
          <a:lstStyle/>
          <a:p>
            <a:pPr lvl="0" rtl="0">
              <a:spcBef>
                <a:spcPts val="600"/>
              </a:spcBef>
              <a:spcAft>
                <a:spcPts val="600"/>
              </a:spcAft>
              <a:buNone/>
            </a:pPr>
            <a:r>
              <a:rPr lang="en" sz="3000" b="1" dirty="0">
                <a:solidFill>
                  <a:srgbClr val="0000FF"/>
                </a:solidFill>
              </a:rPr>
              <a:t>Communication;</a:t>
            </a:r>
          </a:p>
          <a:p>
            <a:pPr lvl="0" rtl="0">
              <a:spcBef>
                <a:spcPts val="600"/>
              </a:spcBef>
              <a:spcAft>
                <a:spcPts val="600"/>
              </a:spcAft>
              <a:buNone/>
            </a:pPr>
            <a:r>
              <a:rPr lang="en" sz="2400" dirty="0">
                <a:solidFill>
                  <a:schemeClr val="dk1"/>
                </a:solidFill>
              </a:rPr>
              <a:t>Communication is the verbal or nonverbal exchange of opinions, rulings and information using signals, mechanics, behavior, and body language.  There are two aspects to effective communication: speaking as well as listening.  </a:t>
            </a:r>
          </a:p>
          <a:p>
            <a:pPr lvl="0" rtl="0">
              <a:spcBef>
                <a:spcPts val="600"/>
              </a:spcBef>
              <a:spcAft>
                <a:spcPts val="600"/>
              </a:spcAft>
              <a:buNone/>
            </a:pPr>
            <a:endParaRPr sz="2400" dirty="0">
              <a:solidFill>
                <a:schemeClr val="dk1"/>
              </a:solidFill>
            </a:endParaRPr>
          </a:p>
          <a:p>
            <a:pPr lvl="0" rtl="0">
              <a:spcBef>
                <a:spcPts val="600"/>
              </a:spcBef>
              <a:spcAft>
                <a:spcPts val="600"/>
              </a:spcAft>
              <a:buNone/>
            </a:pPr>
            <a:r>
              <a:rPr lang="en" sz="2400" dirty="0">
                <a:solidFill>
                  <a:schemeClr val="dk1"/>
                </a:solidFill>
              </a:rPr>
              <a:t>The art of communication is a balance between knowing when to listen and how to effectively respond. Umpires should resist the temptation to monopolize the conversation.  </a:t>
            </a:r>
          </a:p>
          <a:p>
            <a:pPr lvl="0" rtl="0">
              <a:spcBef>
                <a:spcPts val="600"/>
              </a:spcBef>
              <a:spcAft>
                <a:spcPts val="600"/>
              </a:spcAft>
              <a:buNone/>
            </a:pPr>
            <a:endParaRPr b="1" dirty="0">
              <a:solidFill>
                <a:schemeClr val="dk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86">
                                            <p:txEl>
                                              <p:pRg st="0" end="0"/>
                                            </p:txEl>
                                          </p:spTgt>
                                        </p:tgtEl>
                                        <p:attrNameLst>
                                          <p:attrName>style.visibility</p:attrName>
                                        </p:attrNameLst>
                                      </p:cBhvr>
                                      <p:to>
                                        <p:strVal val="visible"/>
                                      </p:to>
                                    </p:set>
                                    <p:anim calcmode="lin" valueType="num">
                                      <p:cBhvr additive="base">
                                        <p:cTn id="11" dur="500" fill="hold"/>
                                        <p:tgtEl>
                                          <p:spTgt spid="86">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8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86">
                                            <p:txEl>
                                              <p:pRg st="1" end="1"/>
                                            </p:txEl>
                                          </p:spTgt>
                                        </p:tgtEl>
                                        <p:attrNameLst>
                                          <p:attrName>style.visibility</p:attrName>
                                        </p:attrNameLst>
                                      </p:cBhvr>
                                      <p:to>
                                        <p:strVal val="visible"/>
                                      </p:to>
                                    </p:set>
                                    <p:anim calcmode="lin" valueType="num">
                                      <p:cBhvr additive="base">
                                        <p:cTn id="17" dur="500" fill="hold"/>
                                        <p:tgtEl>
                                          <p:spTgt spid="86">
                                            <p:txEl>
                                              <p:pRg st="1" end="1"/>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8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86">
                                            <p:txEl>
                                              <p:pRg st="3" end="3"/>
                                            </p:txEl>
                                          </p:spTgt>
                                        </p:tgtEl>
                                        <p:attrNameLst>
                                          <p:attrName>style.visibility</p:attrName>
                                        </p:attrNameLst>
                                      </p:cBhvr>
                                      <p:to>
                                        <p:strVal val="visible"/>
                                      </p:to>
                                    </p:set>
                                    <p:anim calcmode="lin" valueType="num">
                                      <p:cBhvr additive="base">
                                        <p:cTn id="23" dur="500" fill="hold"/>
                                        <p:tgtEl>
                                          <p:spTgt spid="86">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86">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Shape 91"/>
          <p:cNvSpPr txBox="1">
            <a:spLocks noGrp="1"/>
          </p:cNvSpPr>
          <p:nvPr>
            <p:ph type="title"/>
          </p:nvPr>
        </p:nvSpPr>
        <p:spPr>
          <a:xfrm>
            <a:off x="52700" y="67648"/>
            <a:ext cx="9003600" cy="767100"/>
          </a:xfrm>
          <a:prstGeom prst="rect">
            <a:avLst/>
          </a:prstGeom>
        </p:spPr>
        <p:txBody>
          <a:bodyPr lIns="91425" tIns="91425" rIns="91425" bIns="91425" anchor="t" anchorCtr="0">
            <a:noAutofit/>
          </a:bodyPr>
          <a:lstStyle/>
          <a:p>
            <a:pPr lvl="0" rtl="0">
              <a:lnSpc>
                <a:spcPct val="120000"/>
              </a:lnSpc>
              <a:spcBef>
                <a:spcPts val="0"/>
              </a:spcBef>
              <a:buNone/>
            </a:pPr>
            <a:r>
              <a:rPr lang="en" sz="3000" b="1" dirty="0">
                <a:solidFill>
                  <a:srgbClr val="000000"/>
                </a:solidFill>
              </a:rPr>
              <a:t>Elements of Successful Game Management?</a:t>
            </a:r>
          </a:p>
          <a:p>
            <a:pPr lvl="0" rtl="0">
              <a:spcBef>
                <a:spcPts val="0"/>
              </a:spcBef>
              <a:buNone/>
            </a:pPr>
            <a:endParaRPr dirty="0"/>
          </a:p>
        </p:txBody>
      </p:sp>
      <p:sp>
        <p:nvSpPr>
          <p:cNvPr id="92" name="Shape 92"/>
          <p:cNvSpPr txBox="1">
            <a:spLocks noGrp="1"/>
          </p:cNvSpPr>
          <p:nvPr>
            <p:ph type="body" idx="1"/>
          </p:nvPr>
        </p:nvSpPr>
        <p:spPr>
          <a:xfrm>
            <a:off x="52700" y="719925"/>
            <a:ext cx="9003600" cy="4423500"/>
          </a:xfrm>
          <a:prstGeom prst="rect">
            <a:avLst/>
          </a:prstGeom>
        </p:spPr>
        <p:txBody>
          <a:bodyPr lIns="91425" tIns="91425" rIns="91425" bIns="91425" anchor="t" anchorCtr="0">
            <a:noAutofit/>
          </a:bodyPr>
          <a:lstStyle/>
          <a:p>
            <a:pPr lvl="0" rtl="0">
              <a:spcBef>
                <a:spcPts val="600"/>
              </a:spcBef>
              <a:spcAft>
                <a:spcPts val="600"/>
              </a:spcAft>
              <a:buNone/>
            </a:pPr>
            <a:r>
              <a:rPr lang="en" sz="3000" b="1" dirty="0">
                <a:solidFill>
                  <a:srgbClr val="0000FF"/>
                </a:solidFill>
              </a:rPr>
              <a:t>Communication;</a:t>
            </a:r>
          </a:p>
          <a:p>
            <a:pPr lvl="0" rtl="0">
              <a:spcBef>
                <a:spcPts val="600"/>
              </a:spcBef>
              <a:spcAft>
                <a:spcPts val="600"/>
              </a:spcAft>
              <a:buNone/>
            </a:pPr>
            <a:r>
              <a:rPr lang="en" sz="2400" dirty="0">
                <a:solidFill>
                  <a:schemeClr val="dk1"/>
                </a:solidFill>
              </a:rPr>
              <a:t>Keep an open mind; it is not necessary to have the last word.  Before you speak make sure the person talking has an opportunity to state their viewpoint. </a:t>
            </a:r>
          </a:p>
          <a:p>
            <a:pPr lvl="0" rtl="0">
              <a:spcBef>
                <a:spcPts val="600"/>
              </a:spcBef>
              <a:spcAft>
                <a:spcPts val="600"/>
              </a:spcAft>
              <a:buNone/>
            </a:pPr>
            <a:endParaRPr sz="2400" dirty="0">
              <a:solidFill>
                <a:schemeClr val="dk1"/>
              </a:solidFill>
            </a:endParaRPr>
          </a:p>
          <a:p>
            <a:pPr lvl="0" rtl="0">
              <a:spcBef>
                <a:spcPts val="600"/>
              </a:spcBef>
              <a:spcAft>
                <a:spcPts val="600"/>
              </a:spcAft>
              <a:buNone/>
            </a:pPr>
            <a:r>
              <a:rPr lang="en" sz="2400" dirty="0">
                <a:solidFill>
                  <a:schemeClr val="dk1"/>
                </a:solidFill>
              </a:rPr>
              <a:t>Do not anticipate your reply; be sure you hear and understand what the other person has to say.  By truly listening to a coach or player, we can better address the situation in a positive manner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92">
                                            <p:txEl>
                                              <p:pRg st="0" end="0"/>
                                            </p:txEl>
                                          </p:spTgt>
                                        </p:tgtEl>
                                        <p:attrNameLst>
                                          <p:attrName>style.visibility</p:attrName>
                                        </p:attrNameLst>
                                      </p:cBhvr>
                                      <p:to>
                                        <p:strVal val="visible"/>
                                      </p:to>
                                    </p:set>
                                    <p:anim calcmode="lin" valueType="num">
                                      <p:cBhvr additive="base">
                                        <p:cTn id="11" dur="500" fill="hold"/>
                                        <p:tgtEl>
                                          <p:spTgt spid="92">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9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92">
                                            <p:txEl>
                                              <p:pRg st="1" end="1"/>
                                            </p:txEl>
                                          </p:spTgt>
                                        </p:tgtEl>
                                        <p:attrNameLst>
                                          <p:attrName>style.visibility</p:attrName>
                                        </p:attrNameLst>
                                      </p:cBhvr>
                                      <p:to>
                                        <p:strVal val="visible"/>
                                      </p:to>
                                    </p:set>
                                    <p:anim calcmode="lin" valueType="num">
                                      <p:cBhvr additive="base">
                                        <p:cTn id="17" dur="500" fill="hold"/>
                                        <p:tgtEl>
                                          <p:spTgt spid="92">
                                            <p:txEl>
                                              <p:pRg st="1" end="1"/>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9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92">
                                            <p:txEl>
                                              <p:pRg st="3" end="3"/>
                                            </p:txEl>
                                          </p:spTgt>
                                        </p:tgtEl>
                                        <p:attrNameLst>
                                          <p:attrName>style.visibility</p:attrName>
                                        </p:attrNameLst>
                                      </p:cBhvr>
                                      <p:to>
                                        <p:strVal val="visible"/>
                                      </p:to>
                                    </p:set>
                                    <p:anim calcmode="lin" valueType="num">
                                      <p:cBhvr additive="base">
                                        <p:cTn id="23" dur="500" fill="hold"/>
                                        <p:tgtEl>
                                          <p:spTgt spid="92">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92">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Shape 97"/>
          <p:cNvSpPr txBox="1">
            <a:spLocks noGrp="1"/>
          </p:cNvSpPr>
          <p:nvPr>
            <p:ph type="title"/>
          </p:nvPr>
        </p:nvSpPr>
        <p:spPr>
          <a:xfrm>
            <a:off x="52700" y="0"/>
            <a:ext cx="9003600" cy="767100"/>
          </a:xfrm>
          <a:prstGeom prst="rect">
            <a:avLst/>
          </a:prstGeom>
        </p:spPr>
        <p:txBody>
          <a:bodyPr lIns="91425" tIns="91425" rIns="91425" bIns="91425" anchor="t" anchorCtr="0">
            <a:noAutofit/>
          </a:bodyPr>
          <a:lstStyle/>
          <a:p>
            <a:pPr lvl="0" rtl="0">
              <a:lnSpc>
                <a:spcPct val="120000"/>
              </a:lnSpc>
              <a:spcBef>
                <a:spcPts val="0"/>
              </a:spcBef>
              <a:buNone/>
            </a:pPr>
            <a:r>
              <a:rPr lang="en" sz="3000" b="1" dirty="0">
                <a:solidFill>
                  <a:srgbClr val="000000"/>
                </a:solidFill>
              </a:rPr>
              <a:t>Elements of Successful Game Management?</a:t>
            </a:r>
          </a:p>
          <a:p>
            <a:pPr lvl="0" rtl="0">
              <a:spcBef>
                <a:spcPts val="0"/>
              </a:spcBef>
              <a:buNone/>
            </a:pPr>
            <a:endParaRPr dirty="0"/>
          </a:p>
        </p:txBody>
      </p:sp>
      <p:sp>
        <p:nvSpPr>
          <p:cNvPr id="98" name="Shape 98"/>
          <p:cNvSpPr txBox="1">
            <a:spLocks noGrp="1"/>
          </p:cNvSpPr>
          <p:nvPr>
            <p:ph type="body" idx="1"/>
          </p:nvPr>
        </p:nvSpPr>
        <p:spPr>
          <a:xfrm>
            <a:off x="87700" y="522814"/>
            <a:ext cx="5909557" cy="4620686"/>
          </a:xfrm>
          <a:prstGeom prst="rect">
            <a:avLst/>
          </a:prstGeom>
        </p:spPr>
        <p:txBody>
          <a:bodyPr lIns="91425" tIns="91425" rIns="91425" bIns="91425" anchor="t" anchorCtr="0">
            <a:noAutofit/>
          </a:bodyPr>
          <a:lstStyle/>
          <a:p>
            <a:pPr lvl="0" rtl="0">
              <a:spcBef>
                <a:spcPts val="600"/>
              </a:spcBef>
              <a:spcAft>
                <a:spcPts val="600"/>
              </a:spcAft>
              <a:buNone/>
            </a:pPr>
            <a:r>
              <a:rPr lang="en" sz="3000" b="1" dirty="0">
                <a:solidFill>
                  <a:srgbClr val="0000FF"/>
                </a:solidFill>
              </a:rPr>
              <a:t>Communication;</a:t>
            </a:r>
          </a:p>
          <a:p>
            <a:pPr lvl="0" rtl="0">
              <a:spcBef>
                <a:spcPts val="600"/>
              </a:spcBef>
              <a:spcAft>
                <a:spcPts val="600"/>
              </a:spcAft>
              <a:buNone/>
            </a:pPr>
            <a:r>
              <a:rPr lang="en" dirty="0">
                <a:solidFill>
                  <a:schemeClr val="dk1"/>
                </a:solidFill>
              </a:rPr>
              <a:t>Nonverbal communication can in fact be the most important part of communication.</a:t>
            </a:r>
          </a:p>
          <a:p>
            <a:pPr lvl="0" rtl="0">
              <a:spcBef>
                <a:spcPts val="600"/>
              </a:spcBef>
              <a:spcAft>
                <a:spcPts val="600"/>
              </a:spcAft>
              <a:buNone/>
            </a:pPr>
            <a:r>
              <a:rPr lang="en" dirty="0">
                <a:solidFill>
                  <a:schemeClr val="dk1"/>
                </a:solidFill>
              </a:rPr>
              <a:t>Umpires are more often perceived by their body language than by their words.  </a:t>
            </a:r>
          </a:p>
          <a:p>
            <a:pPr lvl="0" rtl="0">
              <a:spcBef>
                <a:spcPts val="600"/>
              </a:spcBef>
              <a:spcAft>
                <a:spcPts val="600"/>
              </a:spcAft>
              <a:buNone/>
            </a:pPr>
            <a:r>
              <a:rPr lang="en" dirty="0">
                <a:solidFill>
                  <a:schemeClr val="dk1"/>
                </a:solidFill>
              </a:rPr>
              <a:t>Body language usually sets the tone when a problem arises.</a:t>
            </a:r>
          </a:p>
          <a:p>
            <a:pPr lvl="0" rtl="0">
              <a:spcBef>
                <a:spcPts val="600"/>
              </a:spcBef>
              <a:spcAft>
                <a:spcPts val="600"/>
              </a:spcAft>
              <a:buNone/>
            </a:pPr>
            <a:r>
              <a:rPr lang="en" dirty="0">
                <a:solidFill>
                  <a:schemeClr val="dk1"/>
                </a:solidFill>
              </a:rPr>
              <a:t>One of the best communication tools is our signals. Signals should be clear, distinct and meaningful, for all to understand. A strong and accurate signal says that I saw the entire play and made the correct call</a:t>
            </a:r>
          </a:p>
        </p:txBody>
      </p:sp>
      <p:pic>
        <p:nvPicPr>
          <p:cNvPr id="2" name="Picture 1">
            <a:extLst>
              <a:ext uri="{FF2B5EF4-FFF2-40B4-BE49-F238E27FC236}">
                <a16:creationId xmlns:a16="http://schemas.microsoft.com/office/drawing/2014/main" id="{125C933F-C702-44C1-89D0-3C1058CABA05}"/>
              </a:ext>
            </a:extLst>
          </p:cNvPr>
          <p:cNvPicPr>
            <a:picLocks noChangeAspect="1"/>
          </p:cNvPicPr>
          <p:nvPr/>
        </p:nvPicPr>
        <p:blipFill>
          <a:blip r:embed="rId3"/>
          <a:stretch>
            <a:fillRect/>
          </a:stretch>
        </p:blipFill>
        <p:spPr>
          <a:xfrm>
            <a:off x="5713706" y="521844"/>
            <a:ext cx="3081583" cy="2368589"/>
          </a:xfrm>
          <a:prstGeom prst="rect">
            <a:avLst/>
          </a:prstGeom>
        </p:spPr>
      </p:pic>
      <p:pic>
        <p:nvPicPr>
          <p:cNvPr id="1026" name="Picture 2" descr="Image result for ncaa softball umpire body language">
            <a:extLst>
              <a:ext uri="{FF2B5EF4-FFF2-40B4-BE49-F238E27FC236}">
                <a16:creationId xmlns:a16="http://schemas.microsoft.com/office/drawing/2014/main" id="{407F8140-1D17-46B3-B902-51E6AC9C6CE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49872" y="3137285"/>
            <a:ext cx="3373738" cy="189772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98">
                                            <p:txEl>
                                              <p:pRg st="0" end="0"/>
                                            </p:txEl>
                                          </p:spTgt>
                                        </p:tgtEl>
                                        <p:attrNameLst>
                                          <p:attrName>style.visibility</p:attrName>
                                        </p:attrNameLst>
                                      </p:cBhvr>
                                      <p:to>
                                        <p:strVal val="visible"/>
                                      </p:to>
                                    </p:set>
                                    <p:anim calcmode="lin" valueType="num">
                                      <p:cBhvr additive="base">
                                        <p:cTn id="11" dur="500" fill="hold"/>
                                        <p:tgtEl>
                                          <p:spTgt spid="98">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9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98">
                                            <p:txEl>
                                              <p:pRg st="1" end="1"/>
                                            </p:txEl>
                                          </p:spTgt>
                                        </p:tgtEl>
                                        <p:attrNameLst>
                                          <p:attrName>style.visibility</p:attrName>
                                        </p:attrNameLst>
                                      </p:cBhvr>
                                      <p:to>
                                        <p:strVal val="visible"/>
                                      </p:to>
                                    </p:set>
                                    <p:anim calcmode="lin" valueType="num">
                                      <p:cBhvr additive="base">
                                        <p:cTn id="17" dur="500" fill="hold"/>
                                        <p:tgtEl>
                                          <p:spTgt spid="98">
                                            <p:txEl>
                                              <p:pRg st="1" end="1"/>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98">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98">
                                            <p:txEl>
                                              <p:pRg st="2" end="2"/>
                                            </p:txEl>
                                          </p:spTgt>
                                        </p:tgtEl>
                                        <p:attrNameLst>
                                          <p:attrName>style.visibility</p:attrName>
                                        </p:attrNameLst>
                                      </p:cBhvr>
                                      <p:to>
                                        <p:strVal val="visible"/>
                                      </p:to>
                                    </p:set>
                                    <p:anim calcmode="lin" valueType="num">
                                      <p:cBhvr additive="base">
                                        <p:cTn id="23" dur="500" fill="hold"/>
                                        <p:tgtEl>
                                          <p:spTgt spid="98">
                                            <p:txEl>
                                              <p:pRg st="2" end="2"/>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98">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98">
                                            <p:txEl>
                                              <p:pRg st="3" end="3"/>
                                            </p:txEl>
                                          </p:spTgt>
                                        </p:tgtEl>
                                        <p:attrNameLst>
                                          <p:attrName>style.visibility</p:attrName>
                                        </p:attrNameLst>
                                      </p:cBhvr>
                                      <p:to>
                                        <p:strVal val="visible"/>
                                      </p:to>
                                    </p:set>
                                    <p:anim calcmode="lin" valueType="num">
                                      <p:cBhvr additive="base">
                                        <p:cTn id="29" dur="500" fill="hold"/>
                                        <p:tgtEl>
                                          <p:spTgt spid="98">
                                            <p:txEl>
                                              <p:pRg st="3" end="3"/>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98">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98">
                                            <p:txEl>
                                              <p:pRg st="4" end="4"/>
                                            </p:txEl>
                                          </p:spTgt>
                                        </p:tgtEl>
                                        <p:attrNameLst>
                                          <p:attrName>style.visibility</p:attrName>
                                        </p:attrNameLst>
                                      </p:cBhvr>
                                      <p:to>
                                        <p:strVal val="visible"/>
                                      </p:to>
                                    </p:set>
                                    <p:anim calcmode="lin" valueType="num">
                                      <p:cBhvr additive="base">
                                        <p:cTn id="35" dur="500" fill="hold"/>
                                        <p:tgtEl>
                                          <p:spTgt spid="98">
                                            <p:txEl>
                                              <p:pRg st="4" end="4"/>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98">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Shape 103"/>
          <p:cNvSpPr txBox="1">
            <a:spLocks noGrp="1"/>
          </p:cNvSpPr>
          <p:nvPr>
            <p:ph type="title"/>
          </p:nvPr>
        </p:nvSpPr>
        <p:spPr>
          <a:xfrm>
            <a:off x="52700" y="155150"/>
            <a:ext cx="9003600" cy="767100"/>
          </a:xfrm>
          <a:prstGeom prst="rect">
            <a:avLst/>
          </a:prstGeom>
        </p:spPr>
        <p:txBody>
          <a:bodyPr lIns="91425" tIns="91425" rIns="91425" bIns="91425" anchor="t" anchorCtr="0">
            <a:noAutofit/>
          </a:bodyPr>
          <a:lstStyle/>
          <a:p>
            <a:pPr lvl="0" rtl="0">
              <a:lnSpc>
                <a:spcPct val="120000"/>
              </a:lnSpc>
              <a:spcBef>
                <a:spcPts val="0"/>
              </a:spcBef>
              <a:buNone/>
            </a:pPr>
            <a:r>
              <a:rPr lang="en" sz="3000" b="1" dirty="0">
                <a:solidFill>
                  <a:srgbClr val="000000"/>
                </a:solidFill>
              </a:rPr>
              <a:t>Elements of Successful Game Management?</a:t>
            </a:r>
          </a:p>
          <a:p>
            <a:pPr lvl="0" rtl="0">
              <a:spcBef>
                <a:spcPts val="0"/>
              </a:spcBef>
              <a:buNone/>
            </a:pPr>
            <a:endParaRPr dirty="0"/>
          </a:p>
        </p:txBody>
      </p:sp>
      <p:sp>
        <p:nvSpPr>
          <p:cNvPr id="104" name="Shape 104"/>
          <p:cNvSpPr txBox="1">
            <a:spLocks noGrp="1"/>
          </p:cNvSpPr>
          <p:nvPr>
            <p:ph type="body" idx="1"/>
          </p:nvPr>
        </p:nvSpPr>
        <p:spPr>
          <a:xfrm>
            <a:off x="200400" y="875800"/>
            <a:ext cx="8631900" cy="4109400"/>
          </a:xfrm>
          <a:prstGeom prst="rect">
            <a:avLst/>
          </a:prstGeom>
        </p:spPr>
        <p:txBody>
          <a:bodyPr lIns="91425" tIns="91425" rIns="91425" bIns="91425" anchor="t" anchorCtr="0">
            <a:noAutofit/>
          </a:bodyPr>
          <a:lstStyle/>
          <a:p>
            <a:pPr lvl="0" rtl="0">
              <a:spcBef>
                <a:spcPts val="600"/>
              </a:spcBef>
              <a:spcAft>
                <a:spcPts val="600"/>
              </a:spcAft>
              <a:buNone/>
            </a:pPr>
            <a:r>
              <a:rPr lang="en" sz="3000" b="1" dirty="0">
                <a:solidFill>
                  <a:srgbClr val="0000FF"/>
                </a:solidFill>
              </a:rPr>
              <a:t>Preventative Umpiring;</a:t>
            </a:r>
            <a:r>
              <a:rPr lang="en" sz="3000" dirty="0">
                <a:solidFill>
                  <a:schemeClr val="dk1"/>
                </a:solidFill>
              </a:rPr>
              <a:t> </a:t>
            </a:r>
          </a:p>
          <a:p>
            <a:pPr lvl="0" rtl="0">
              <a:spcBef>
                <a:spcPts val="600"/>
              </a:spcBef>
              <a:spcAft>
                <a:spcPts val="600"/>
              </a:spcAft>
              <a:buClr>
                <a:schemeClr val="dk1"/>
              </a:buClr>
              <a:buSzPct val="50000"/>
              <a:buFont typeface="Arial"/>
              <a:buNone/>
            </a:pPr>
            <a:r>
              <a:rPr lang="en" sz="2200" dirty="0">
                <a:solidFill>
                  <a:schemeClr val="dk1"/>
                </a:solidFill>
              </a:rPr>
              <a:t>The ability to prevent an issue from happening by anticipation coupled with an accurate explanation.  </a:t>
            </a:r>
          </a:p>
          <a:p>
            <a:pPr lvl="0" rtl="0">
              <a:spcBef>
                <a:spcPts val="600"/>
              </a:spcBef>
              <a:spcAft>
                <a:spcPts val="600"/>
              </a:spcAft>
              <a:buClr>
                <a:schemeClr val="dk1"/>
              </a:buClr>
              <a:buSzPct val="50000"/>
              <a:buFont typeface="Arial"/>
              <a:buNone/>
            </a:pPr>
            <a:endParaRPr sz="2200" dirty="0">
              <a:solidFill>
                <a:schemeClr val="dk1"/>
              </a:solidFill>
            </a:endParaRPr>
          </a:p>
          <a:p>
            <a:pPr lvl="0" rtl="0">
              <a:spcBef>
                <a:spcPts val="600"/>
              </a:spcBef>
              <a:spcAft>
                <a:spcPts val="600"/>
              </a:spcAft>
              <a:buClr>
                <a:schemeClr val="dk1"/>
              </a:buClr>
              <a:buSzPct val="50000"/>
              <a:buFont typeface="Arial"/>
              <a:buNone/>
            </a:pPr>
            <a:r>
              <a:rPr lang="en" sz="2200" dirty="0">
                <a:solidFill>
                  <a:schemeClr val="dk1"/>
                </a:solidFill>
              </a:rPr>
              <a:t>Understanding the flow of the game, the tenor of the game, and what players natural reactions will be.</a:t>
            </a:r>
          </a:p>
          <a:p>
            <a:pPr lvl="0">
              <a:spcBef>
                <a:spcPts val="600"/>
              </a:spcBef>
              <a:spcAft>
                <a:spcPts val="600"/>
              </a:spcAft>
              <a:buClr>
                <a:schemeClr val="dk1"/>
              </a:buClr>
              <a:buSzPct val="50000"/>
              <a:buFont typeface="Arial"/>
              <a:buNone/>
            </a:pPr>
            <a:endParaRPr sz="2200" dirty="0">
              <a:solidFill>
                <a:schemeClr val="dk1"/>
              </a:solidFill>
            </a:endParaRPr>
          </a:p>
          <a:p>
            <a:pPr lvl="0">
              <a:spcBef>
                <a:spcPts val="0"/>
              </a:spcBef>
              <a:buNone/>
            </a:pPr>
            <a:endParaRPr sz="1000" dirty="0">
              <a:solidFill>
                <a:schemeClr val="dk1"/>
              </a:solidFill>
            </a:endParaRPr>
          </a:p>
          <a:p>
            <a:pPr lvl="0" rtl="0">
              <a:spcBef>
                <a:spcPts val="0"/>
              </a:spcBef>
              <a:buNone/>
            </a:pPr>
            <a:r>
              <a:rPr lang="en" sz="2400" dirty="0">
                <a:solidFill>
                  <a:schemeClr val="dk1"/>
                </a:solidFill>
              </a:rPr>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104">
                                            <p:txEl>
                                              <p:pRg st="0" end="0"/>
                                            </p:txEl>
                                          </p:spTgt>
                                        </p:tgtEl>
                                        <p:attrNameLst>
                                          <p:attrName>style.visibility</p:attrName>
                                        </p:attrNameLst>
                                      </p:cBhvr>
                                      <p:to>
                                        <p:strVal val="visible"/>
                                      </p:to>
                                    </p:set>
                                    <p:anim calcmode="lin" valueType="num">
                                      <p:cBhvr additive="base">
                                        <p:cTn id="11" dur="500" fill="hold"/>
                                        <p:tgtEl>
                                          <p:spTgt spid="104">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0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04">
                                            <p:txEl>
                                              <p:pRg st="1" end="1"/>
                                            </p:txEl>
                                          </p:spTgt>
                                        </p:tgtEl>
                                        <p:attrNameLst>
                                          <p:attrName>style.visibility</p:attrName>
                                        </p:attrNameLst>
                                      </p:cBhvr>
                                      <p:to>
                                        <p:strVal val="visible"/>
                                      </p:to>
                                    </p:set>
                                    <p:anim calcmode="lin" valueType="num">
                                      <p:cBhvr additive="base">
                                        <p:cTn id="17" dur="500" fill="hold"/>
                                        <p:tgtEl>
                                          <p:spTgt spid="104">
                                            <p:txEl>
                                              <p:pRg st="1" end="1"/>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10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104">
                                            <p:txEl>
                                              <p:pRg st="3" end="3"/>
                                            </p:txEl>
                                          </p:spTgt>
                                        </p:tgtEl>
                                        <p:attrNameLst>
                                          <p:attrName>style.visibility</p:attrName>
                                        </p:attrNameLst>
                                      </p:cBhvr>
                                      <p:to>
                                        <p:strVal val="visible"/>
                                      </p:to>
                                    </p:set>
                                    <p:anim calcmode="lin" valueType="num">
                                      <p:cBhvr additive="base">
                                        <p:cTn id="23" dur="500" fill="hold"/>
                                        <p:tgtEl>
                                          <p:spTgt spid="104">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104">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Shape 109"/>
          <p:cNvSpPr txBox="1">
            <a:spLocks noGrp="1"/>
          </p:cNvSpPr>
          <p:nvPr>
            <p:ph type="title"/>
          </p:nvPr>
        </p:nvSpPr>
        <p:spPr>
          <a:xfrm>
            <a:off x="52700" y="31166"/>
            <a:ext cx="9003600" cy="767100"/>
          </a:xfrm>
          <a:prstGeom prst="rect">
            <a:avLst/>
          </a:prstGeom>
        </p:spPr>
        <p:txBody>
          <a:bodyPr lIns="91425" tIns="91425" rIns="91425" bIns="91425" anchor="t" anchorCtr="0">
            <a:noAutofit/>
          </a:bodyPr>
          <a:lstStyle/>
          <a:p>
            <a:pPr lvl="0" rtl="0">
              <a:lnSpc>
                <a:spcPct val="120000"/>
              </a:lnSpc>
              <a:spcBef>
                <a:spcPts val="0"/>
              </a:spcBef>
              <a:buNone/>
            </a:pPr>
            <a:r>
              <a:rPr lang="en" sz="3000" b="1" dirty="0">
                <a:solidFill>
                  <a:srgbClr val="000000"/>
                </a:solidFill>
              </a:rPr>
              <a:t>Elements of Successful Game Management?</a:t>
            </a:r>
          </a:p>
          <a:p>
            <a:pPr lvl="0" rtl="0">
              <a:spcBef>
                <a:spcPts val="0"/>
              </a:spcBef>
              <a:buNone/>
            </a:pPr>
            <a:endParaRPr dirty="0"/>
          </a:p>
        </p:txBody>
      </p:sp>
      <p:sp>
        <p:nvSpPr>
          <p:cNvPr id="110" name="Shape 110"/>
          <p:cNvSpPr txBox="1">
            <a:spLocks noGrp="1"/>
          </p:cNvSpPr>
          <p:nvPr>
            <p:ph type="body" idx="1"/>
          </p:nvPr>
        </p:nvSpPr>
        <p:spPr>
          <a:xfrm>
            <a:off x="200400" y="596836"/>
            <a:ext cx="8631900" cy="4378120"/>
          </a:xfrm>
          <a:prstGeom prst="rect">
            <a:avLst/>
          </a:prstGeom>
        </p:spPr>
        <p:txBody>
          <a:bodyPr lIns="91425" tIns="91425" rIns="91425" bIns="91425" anchor="t" anchorCtr="0">
            <a:noAutofit/>
          </a:bodyPr>
          <a:lstStyle/>
          <a:p>
            <a:pPr lvl="0" rtl="0">
              <a:spcBef>
                <a:spcPts val="600"/>
              </a:spcBef>
              <a:spcAft>
                <a:spcPts val="600"/>
              </a:spcAft>
              <a:buNone/>
            </a:pPr>
            <a:r>
              <a:rPr lang="en" sz="2800" b="1" dirty="0">
                <a:solidFill>
                  <a:srgbClr val="0000FF"/>
                </a:solidFill>
              </a:rPr>
              <a:t>Preventative Umpiring;</a:t>
            </a:r>
            <a:r>
              <a:rPr lang="en" sz="2800" dirty="0">
                <a:solidFill>
                  <a:srgbClr val="0000FF"/>
                </a:solidFill>
              </a:rPr>
              <a:t> </a:t>
            </a:r>
          </a:p>
          <a:p>
            <a:pPr lvl="0" rtl="0">
              <a:spcBef>
                <a:spcPts val="0"/>
              </a:spcBef>
              <a:buNone/>
            </a:pPr>
            <a:r>
              <a:rPr lang="en" sz="2000" dirty="0">
                <a:solidFill>
                  <a:schemeClr val="dk1"/>
                </a:solidFill>
              </a:rPr>
              <a:t>The flow of the game and potential problems between teams, coaches or spectators, require special at</a:t>
            </a:r>
            <a:r>
              <a:rPr lang="en-US" sz="2000" dirty="0">
                <a:solidFill>
                  <a:schemeClr val="dk1"/>
                </a:solidFill>
              </a:rPr>
              <a:t>t</a:t>
            </a:r>
            <a:r>
              <a:rPr lang="en" sz="2000" dirty="0">
                <a:solidFill>
                  <a:schemeClr val="dk1"/>
                </a:solidFill>
              </a:rPr>
              <a:t>ention from umpires.  Typically, there are warning signs before situations escalate.  Recognize the warning signs and step in to diffuse them before they escalate.</a:t>
            </a:r>
          </a:p>
          <a:p>
            <a:r>
              <a:rPr lang="en" sz="2000" dirty="0">
                <a:solidFill>
                  <a:schemeClr val="tx1"/>
                </a:solidFill>
              </a:rPr>
              <a:t>Umpires must be aware of the possibility that, at the conclusion of a play, a call may be questioned.  To remain calm in the face of adversity is an essential plan of an umpire’s make-up.  Coolness must not be confused with complacency.  It must be expected that there will be disagreements during the course of a competitive ball game.  The closer the call, the greater the liklihood that a player or coach will have something to say.</a:t>
            </a:r>
          </a:p>
          <a:p>
            <a:pPr lvl="0" rtl="0">
              <a:spcBef>
                <a:spcPts val="0"/>
              </a:spcBef>
              <a:buNone/>
            </a:pPr>
            <a:endParaRPr lang="en" sz="2000" dirty="0">
              <a:solidFill>
                <a:schemeClr val="dk1"/>
              </a:solidFill>
            </a:endParaRPr>
          </a:p>
        </p:txBody>
      </p:sp>
    </p:spTree>
    <p:extLst>
      <p:ext uri="{BB962C8B-B14F-4D97-AF65-F5344CB8AC3E}">
        <p14:creationId xmlns:p14="http://schemas.microsoft.com/office/powerpoint/2010/main" val="3773644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110">
                                            <p:txEl>
                                              <p:pRg st="0" end="0"/>
                                            </p:txEl>
                                          </p:spTgt>
                                        </p:tgtEl>
                                        <p:attrNameLst>
                                          <p:attrName>style.visibility</p:attrName>
                                        </p:attrNameLst>
                                      </p:cBhvr>
                                      <p:to>
                                        <p:strVal val="visible"/>
                                      </p:to>
                                    </p:set>
                                    <p:anim calcmode="lin" valueType="num">
                                      <p:cBhvr additive="base">
                                        <p:cTn id="11" dur="500" fill="hold"/>
                                        <p:tgtEl>
                                          <p:spTgt spid="110">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10">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FD686C-A4A0-44BE-9CB2-57259B5C9046}"/>
              </a:ext>
            </a:extLst>
          </p:cNvPr>
          <p:cNvSpPr>
            <a:spLocks noGrp="1"/>
          </p:cNvSpPr>
          <p:nvPr>
            <p:ph type="title"/>
          </p:nvPr>
        </p:nvSpPr>
        <p:spPr>
          <a:xfrm>
            <a:off x="311700" y="14716"/>
            <a:ext cx="8520600" cy="572700"/>
          </a:xfrm>
        </p:spPr>
        <p:txBody>
          <a:bodyPr/>
          <a:lstStyle/>
          <a:p>
            <a:pPr algn="ctr"/>
            <a:r>
              <a:rPr lang="en-US" dirty="0"/>
              <a:t>Texas vs Oregon</a:t>
            </a:r>
          </a:p>
        </p:txBody>
      </p:sp>
      <p:pic>
        <p:nvPicPr>
          <p:cNvPr id="4" name="Online Media 3" title="Texas vs Oregon softball fight">
            <a:hlinkClick r:id="" action="ppaction://media"/>
            <a:extLst>
              <a:ext uri="{FF2B5EF4-FFF2-40B4-BE49-F238E27FC236}">
                <a16:creationId xmlns:a16="http://schemas.microsoft.com/office/drawing/2014/main" id="{5EFBD5B1-8115-4053-8669-C7076411759A}"/>
              </a:ext>
            </a:extLst>
          </p:cNvPr>
          <p:cNvPicPr>
            <a:picLocks noRot="1" noChangeAspect="1"/>
          </p:cNvPicPr>
          <p:nvPr>
            <a:videoFile r:link="rId1"/>
          </p:nvPr>
        </p:nvPicPr>
        <p:blipFill>
          <a:blip r:embed="rId3"/>
          <a:stretch>
            <a:fillRect/>
          </a:stretch>
        </p:blipFill>
        <p:spPr>
          <a:xfrm>
            <a:off x="598393" y="587416"/>
            <a:ext cx="7859807" cy="4440791"/>
          </a:xfrm>
          <a:prstGeom prst="rect">
            <a:avLst/>
          </a:prstGeom>
        </p:spPr>
      </p:pic>
    </p:spTree>
    <p:extLst>
      <p:ext uri="{BB962C8B-B14F-4D97-AF65-F5344CB8AC3E}">
        <p14:creationId xmlns:p14="http://schemas.microsoft.com/office/powerpoint/2010/main" val="4165723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Shape 109"/>
          <p:cNvSpPr txBox="1">
            <a:spLocks noGrp="1"/>
          </p:cNvSpPr>
          <p:nvPr>
            <p:ph type="title"/>
          </p:nvPr>
        </p:nvSpPr>
        <p:spPr>
          <a:xfrm>
            <a:off x="52700" y="155150"/>
            <a:ext cx="9003600" cy="767100"/>
          </a:xfrm>
          <a:prstGeom prst="rect">
            <a:avLst/>
          </a:prstGeom>
        </p:spPr>
        <p:txBody>
          <a:bodyPr lIns="91425" tIns="91425" rIns="91425" bIns="91425" anchor="t" anchorCtr="0">
            <a:noAutofit/>
          </a:bodyPr>
          <a:lstStyle/>
          <a:p>
            <a:pPr lvl="0" rtl="0">
              <a:lnSpc>
                <a:spcPct val="120000"/>
              </a:lnSpc>
              <a:spcBef>
                <a:spcPts val="0"/>
              </a:spcBef>
              <a:buNone/>
            </a:pPr>
            <a:r>
              <a:rPr lang="en" sz="3000" b="1" dirty="0">
                <a:solidFill>
                  <a:srgbClr val="000000"/>
                </a:solidFill>
              </a:rPr>
              <a:t>Elements of Successful Game Management?</a:t>
            </a:r>
          </a:p>
          <a:p>
            <a:pPr lvl="0" rtl="0">
              <a:spcBef>
                <a:spcPts val="0"/>
              </a:spcBef>
              <a:buNone/>
            </a:pPr>
            <a:endParaRPr dirty="0"/>
          </a:p>
        </p:txBody>
      </p:sp>
      <p:sp>
        <p:nvSpPr>
          <p:cNvPr id="110" name="Shape 110"/>
          <p:cNvSpPr txBox="1">
            <a:spLocks noGrp="1"/>
          </p:cNvSpPr>
          <p:nvPr>
            <p:ph type="body" idx="1"/>
          </p:nvPr>
        </p:nvSpPr>
        <p:spPr>
          <a:xfrm>
            <a:off x="200400" y="798310"/>
            <a:ext cx="8631900" cy="4109400"/>
          </a:xfrm>
          <a:prstGeom prst="rect">
            <a:avLst/>
          </a:prstGeom>
        </p:spPr>
        <p:txBody>
          <a:bodyPr lIns="91425" tIns="91425" rIns="91425" bIns="91425" anchor="t" anchorCtr="0">
            <a:noAutofit/>
          </a:bodyPr>
          <a:lstStyle/>
          <a:p>
            <a:pPr lvl="0" rtl="0">
              <a:spcBef>
                <a:spcPts val="600"/>
              </a:spcBef>
              <a:spcAft>
                <a:spcPts val="600"/>
              </a:spcAft>
              <a:buNone/>
            </a:pPr>
            <a:r>
              <a:rPr lang="en" sz="3000" b="1" dirty="0">
                <a:solidFill>
                  <a:srgbClr val="0000FF"/>
                </a:solidFill>
              </a:rPr>
              <a:t>Preventative Umpiring;</a:t>
            </a:r>
            <a:r>
              <a:rPr lang="en" sz="3000" dirty="0">
                <a:solidFill>
                  <a:srgbClr val="0000FF"/>
                </a:solidFill>
              </a:rPr>
              <a:t> </a:t>
            </a:r>
          </a:p>
        </p:txBody>
      </p:sp>
      <p:sp>
        <p:nvSpPr>
          <p:cNvPr id="2" name="TextBox 1">
            <a:extLst>
              <a:ext uri="{FF2B5EF4-FFF2-40B4-BE49-F238E27FC236}">
                <a16:creationId xmlns:a16="http://schemas.microsoft.com/office/drawing/2014/main" id="{733301CA-4F2C-4469-84E8-D7B1BB11870B}"/>
              </a:ext>
            </a:extLst>
          </p:cNvPr>
          <p:cNvSpPr txBox="1"/>
          <p:nvPr/>
        </p:nvSpPr>
        <p:spPr>
          <a:xfrm>
            <a:off x="200400" y="1441342"/>
            <a:ext cx="8743200" cy="3170099"/>
          </a:xfrm>
          <a:prstGeom prst="rect">
            <a:avLst/>
          </a:prstGeom>
          <a:noFill/>
        </p:spPr>
        <p:txBody>
          <a:bodyPr wrap="square" rtlCol="0">
            <a:spAutoFit/>
          </a:bodyPr>
          <a:lstStyle/>
          <a:p>
            <a:r>
              <a:rPr lang="en-US" sz="2000" dirty="0"/>
              <a:t>Many of us forget how a coach has a moral obligation to defend his/her players or their actions.  To request an interpretation of a rule is not to question the umpire unnecessarily.  Do not interpret questioning as a personal attack.  Remember, they can’t argue or question judgement, they can question or argue rule interpretation or improper mechanics they felt may have contributed to the call.  An umpire must be ready to respond to legitimately raised points of the rules. To clarify a coach’s misunderstanding of a rule quickly and concisely requires a thorough knowledge of the rules. In addition, it must involve some understanding of the questioners role in the game.  Discussion on calls with Head Coach only!!</a:t>
            </a:r>
          </a:p>
        </p:txBody>
      </p:sp>
    </p:spTree>
    <p:extLst>
      <p:ext uri="{BB962C8B-B14F-4D97-AF65-F5344CB8AC3E}">
        <p14:creationId xmlns:p14="http://schemas.microsoft.com/office/powerpoint/2010/main" val="3291530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110">
                                            <p:txEl>
                                              <p:pRg st="0" end="0"/>
                                            </p:txEl>
                                          </p:spTgt>
                                        </p:tgtEl>
                                        <p:attrNameLst>
                                          <p:attrName>style.visibility</p:attrName>
                                        </p:attrNameLst>
                                      </p:cBhvr>
                                      <p:to>
                                        <p:strVal val="visible"/>
                                      </p:to>
                                    </p:set>
                                    <p:anim calcmode="lin" valueType="num">
                                      <p:cBhvr additive="base">
                                        <p:cTn id="11" dur="500" fill="hold"/>
                                        <p:tgtEl>
                                          <p:spTgt spid="110">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10">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Shape 60"/>
          <p:cNvSpPr txBox="1">
            <a:spLocks noGrp="1"/>
          </p:cNvSpPr>
          <p:nvPr>
            <p:ph type="title"/>
          </p:nvPr>
        </p:nvSpPr>
        <p:spPr>
          <a:xfrm>
            <a:off x="311700" y="118450"/>
            <a:ext cx="8520600" cy="572700"/>
          </a:xfrm>
          <a:prstGeom prst="rect">
            <a:avLst/>
          </a:prstGeom>
        </p:spPr>
        <p:txBody>
          <a:bodyPr lIns="91425" tIns="91425" rIns="91425" bIns="91425" anchor="t" anchorCtr="0">
            <a:noAutofit/>
          </a:bodyPr>
          <a:lstStyle/>
          <a:p>
            <a:pPr lvl="0" algn="ctr">
              <a:spcBef>
                <a:spcPts val="0"/>
              </a:spcBef>
              <a:buNone/>
            </a:pPr>
            <a:r>
              <a:rPr lang="en" sz="3000" b="1"/>
              <a:t>Rough Day at the Office?</a:t>
            </a:r>
          </a:p>
        </p:txBody>
      </p:sp>
      <p:pic>
        <p:nvPicPr>
          <p:cNvPr id="2050" name="Picture 2" descr="Image result for tim walton Coach yelling at Umpire">
            <a:extLst>
              <a:ext uri="{FF2B5EF4-FFF2-40B4-BE49-F238E27FC236}">
                <a16:creationId xmlns:a16="http://schemas.microsoft.com/office/drawing/2014/main" id="{75F212A5-22C5-4BD2-B071-00862F29C7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2562" y="1152475"/>
            <a:ext cx="5446202" cy="363005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Shape 115"/>
          <p:cNvSpPr txBox="1">
            <a:spLocks noGrp="1"/>
          </p:cNvSpPr>
          <p:nvPr>
            <p:ph type="title"/>
          </p:nvPr>
        </p:nvSpPr>
        <p:spPr>
          <a:xfrm>
            <a:off x="140400" y="63273"/>
            <a:ext cx="9003600" cy="767100"/>
          </a:xfrm>
          <a:prstGeom prst="rect">
            <a:avLst/>
          </a:prstGeom>
        </p:spPr>
        <p:txBody>
          <a:bodyPr lIns="91425" tIns="91425" rIns="91425" bIns="91425" anchor="t" anchorCtr="0">
            <a:noAutofit/>
          </a:bodyPr>
          <a:lstStyle/>
          <a:p>
            <a:pPr lvl="0" rtl="0">
              <a:lnSpc>
                <a:spcPct val="120000"/>
              </a:lnSpc>
              <a:spcBef>
                <a:spcPts val="0"/>
              </a:spcBef>
              <a:buNone/>
            </a:pPr>
            <a:r>
              <a:rPr lang="en" sz="3000" b="1" dirty="0">
                <a:solidFill>
                  <a:srgbClr val="000000"/>
                </a:solidFill>
              </a:rPr>
              <a:t>Elements of Successful Game Management?</a:t>
            </a:r>
          </a:p>
          <a:p>
            <a:pPr lvl="0" rtl="0">
              <a:spcBef>
                <a:spcPts val="0"/>
              </a:spcBef>
              <a:buNone/>
            </a:pPr>
            <a:endParaRPr dirty="0"/>
          </a:p>
        </p:txBody>
      </p:sp>
      <p:sp>
        <p:nvSpPr>
          <p:cNvPr id="116" name="Shape 116"/>
          <p:cNvSpPr txBox="1">
            <a:spLocks noGrp="1"/>
          </p:cNvSpPr>
          <p:nvPr>
            <p:ph type="body" idx="1"/>
          </p:nvPr>
        </p:nvSpPr>
        <p:spPr>
          <a:xfrm>
            <a:off x="70200" y="851658"/>
            <a:ext cx="9003600" cy="3999309"/>
          </a:xfrm>
          <a:prstGeom prst="rect">
            <a:avLst/>
          </a:prstGeom>
        </p:spPr>
        <p:txBody>
          <a:bodyPr lIns="91425" tIns="91425" rIns="91425" bIns="91425" anchor="t" anchorCtr="0">
            <a:noAutofit/>
          </a:bodyPr>
          <a:lstStyle/>
          <a:p>
            <a:pPr lvl="0" rtl="0">
              <a:spcBef>
                <a:spcPts val="600"/>
              </a:spcBef>
              <a:spcAft>
                <a:spcPts val="600"/>
              </a:spcAft>
              <a:buNone/>
            </a:pPr>
            <a:r>
              <a:rPr lang="en" sz="3000" b="1" dirty="0">
                <a:solidFill>
                  <a:srgbClr val="0000FF"/>
                </a:solidFill>
              </a:rPr>
              <a:t>Experience;</a:t>
            </a:r>
          </a:p>
          <a:p>
            <a:pPr lvl="0" rtl="0">
              <a:spcBef>
                <a:spcPts val="600"/>
              </a:spcBef>
              <a:spcAft>
                <a:spcPts val="600"/>
              </a:spcAft>
              <a:buClr>
                <a:schemeClr val="dk1"/>
              </a:buClr>
              <a:buSzPct val="50000"/>
              <a:buFont typeface="Arial"/>
              <a:buNone/>
            </a:pPr>
            <a:r>
              <a:rPr lang="en" sz="2200" dirty="0">
                <a:solidFill>
                  <a:schemeClr val="dk1"/>
                </a:solidFill>
              </a:rPr>
              <a:t>The knowledge and skill that is gained through training, practice, time spent umpiring and observing umpires resulting in a superior understanding of the game.</a:t>
            </a:r>
          </a:p>
          <a:p>
            <a:pPr lvl="0" indent="457200" rtl="0">
              <a:spcBef>
                <a:spcPts val="600"/>
              </a:spcBef>
              <a:spcAft>
                <a:spcPts val="600"/>
              </a:spcAft>
              <a:buNone/>
            </a:pPr>
            <a:r>
              <a:rPr lang="en" sz="2200" dirty="0">
                <a:solidFill>
                  <a:schemeClr val="dk1"/>
                </a:solidFill>
              </a:rPr>
              <a:t>Experienced is gained by;</a:t>
            </a:r>
          </a:p>
          <a:p>
            <a:pPr marL="457200" lvl="0" indent="457200" rtl="0">
              <a:spcBef>
                <a:spcPts val="600"/>
              </a:spcBef>
              <a:spcAft>
                <a:spcPts val="600"/>
              </a:spcAft>
              <a:buNone/>
            </a:pPr>
            <a:r>
              <a:rPr lang="en" sz="2000" dirty="0">
                <a:solidFill>
                  <a:schemeClr val="dk1"/>
                </a:solidFill>
              </a:rPr>
              <a:t>Being “a student of the game”,</a:t>
            </a:r>
          </a:p>
          <a:p>
            <a:pPr marL="457200" lvl="0" indent="457200" rtl="0">
              <a:spcBef>
                <a:spcPts val="600"/>
              </a:spcBef>
              <a:spcAft>
                <a:spcPts val="600"/>
              </a:spcAft>
              <a:buNone/>
            </a:pPr>
            <a:r>
              <a:rPr lang="en" sz="2000" dirty="0">
                <a:solidFill>
                  <a:schemeClr val="dk1"/>
                </a:solidFill>
              </a:rPr>
              <a:t>	Reviewing rule book, mechanics manual, and any additional 		training available</a:t>
            </a:r>
            <a:endParaRPr sz="1100" dirty="0">
              <a:solidFill>
                <a:schemeClr val="dk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116">
                                            <p:txEl>
                                              <p:pRg st="0" end="0"/>
                                            </p:txEl>
                                          </p:spTgt>
                                        </p:tgtEl>
                                        <p:attrNameLst>
                                          <p:attrName>style.visibility</p:attrName>
                                        </p:attrNameLst>
                                      </p:cBhvr>
                                      <p:to>
                                        <p:strVal val="visible"/>
                                      </p:to>
                                    </p:set>
                                    <p:anim calcmode="lin" valueType="num">
                                      <p:cBhvr additive="base">
                                        <p:cTn id="11" dur="500" fill="hold"/>
                                        <p:tgtEl>
                                          <p:spTgt spid="116">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1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16">
                                            <p:txEl>
                                              <p:pRg st="1" end="1"/>
                                            </p:txEl>
                                          </p:spTgt>
                                        </p:tgtEl>
                                        <p:attrNameLst>
                                          <p:attrName>style.visibility</p:attrName>
                                        </p:attrNameLst>
                                      </p:cBhvr>
                                      <p:to>
                                        <p:strVal val="visible"/>
                                      </p:to>
                                    </p:set>
                                    <p:anim calcmode="lin" valueType="num">
                                      <p:cBhvr additive="base">
                                        <p:cTn id="17" dur="500" fill="hold"/>
                                        <p:tgtEl>
                                          <p:spTgt spid="116">
                                            <p:txEl>
                                              <p:pRg st="1" end="1"/>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11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116">
                                            <p:txEl>
                                              <p:pRg st="2" end="2"/>
                                            </p:txEl>
                                          </p:spTgt>
                                        </p:tgtEl>
                                        <p:attrNameLst>
                                          <p:attrName>style.visibility</p:attrName>
                                        </p:attrNameLst>
                                      </p:cBhvr>
                                      <p:to>
                                        <p:strVal val="visible"/>
                                      </p:to>
                                    </p:set>
                                    <p:anim calcmode="lin" valueType="num">
                                      <p:cBhvr additive="base">
                                        <p:cTn id="23" dur="500" fill="hold"/>
                                        <p:tgtEl>
                                          <p:spTgt spid="116">
                                            <p:txEl>
                                              <p:pRg st="2" end="2"/>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11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116">
                                            <p:txEl>
                                              <p:pRg st="3" end="3"/>
                                            </p:txEl>
                                          </p:spTgt>
                                        </p:tgtEl>
                                        <p:attrNameLst>
                                          <p:attrName>style.visibility</p:attrName>
                                        </p:attrNameLst>
                                      </p:cBhvr>
                                      <p:to>
                                        <p:strVal val="visible"/>
                                      </p:to>
                                    </p:set>
                                    <p:anim calcmode="lin" valueType="num">
                                      <p:cBhvr additive="base">
                                        <p:cTn id="29" dur="500" fill="hold"/>
                                        <p:tgtEl>
                                          <p:spTgt spid="116">
                                            <p:txEl>
                                              <p:pRg st="3" end="3"/>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116">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116">
                                            <p:txEl>
                                              <p:pRg st="4" end="4"/>
                                            </p:txEl>
                                          </p:spTgt>
                                        </p:tgtEl>
                                        <p:attrNameLst>
                                          <p:attrName>style.visibility</p:attrName>
                                        </p:attrNameLst>
                                      </p:cBhvr>
                                      <p:to>
                                        <p:strVal val="visible"/>
                                      </p:to>
                                    </p:set>
                                    <p:anim calcmode="lin" valueType="num">
                                      <p:cBhvr additive="base">
                                        <p:cTn id="35" dur="500" fill="hold"/>
                                        <p:tgtEl>
                                          <p:spTgt spid="116">
                                            <p:txEl>
                                              <p:pRg st="4" end="4"/>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116">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Shape 121"/>
          <p:cNvSpPr txBox="1">
            <a:spLocks noGrp="1"/>
          </p:cNvSpPr>
          <p:nvPr>
            <p:ph type="title"/>
          </p:nvPr>
        </p:nvSpPr>
        <p:spPr>
          <a:xfrm>
            <a:off x="311700" y="94146"/>
            <a:ext cx="8520600" cy="572700"/>
          </a:xfrm>
          <a:prstGeom prst="rect">
            <a:avLst/>
          </a:prstGeom>
        </p:spPr>
        <p:txBody>
          <a:bodyPr lIns="91425" tIns="91425" rIns="91425" bIns="91425" anchor="t" anchorCtr="0">
            <a:noAutofit/>
          </a:bodyPr>
          <a:lstStyle/>
          <a:p>
            <a:pPr lvl="0">
              <a:spcBef>
                <a:spcPts val="0"/>
              </a:spcBef>
              <a:buNone/>
            </a:pPr>
            <a:r>
              <a:rPr lang="en" sz="3600" b="1" dirty="0"/>
              <a:t>GAME MANAGEMENT - PREGAME</a:t>
            </a:r>
          </a:p>
        </p:txBody>
      </p:sp>
      <p:sp>
        <p:nvSpPr>
          <p:cNvPr id="122" name="Shape 122"/>
          <p:cNvSpPr txBox="1">
            <a:spLocks noGrp="1"/>
          </p:cNvSpPr>
          <p:nvPr>
            <p:ph type="body" idx="1"/>
          </p:nvPr>
        </p:nvSpPr>
        <p:spPr>
          <a:xfrm>
            <a:off x="311700" y="657852"/>
            <a:ext cx="8520600" cy="4391501"/>
          </a:xfrm>
          <a:prstGeom prst="rect">
            <a:avLst/>
          </a:prstGeom>
        </p:spPr>
        <p:txBody>
          <a:bodyPr lIns="91425" tIns="91425" rIns="91425" bIns="91425" anchor="t" anchorCtr="0">
            <a:noAutofit/>
          </a:bodyPr>
          <a:lstStyle/>
          <a:p>
            <a:pPr lvl="0">
              <a:spcBef>
                <a:spcPts val="0"/>
              </a:spcBef>
              <a:buNone/>
            </a:pPr>
            <a:r>
              <a:rPr lang="en" sz="3000" b="1" dirty="0">
                <a:solidFill>
                  <a:srgbClr val="0000FF"/>
                </a:solidFill>
              </a:rPr>
              <a:t>Preparation</a:t>
            </a:r>
          </a:p>
          <a:p>
            <a:pPr lvl="0">
              <a:spcBef>
                <a:spcPts val="0"/>
              </a:spcBef>
              <a:buNone/>
            </a:pPr>
            <a:r>
              <a:rPr lang="en" sz="2400" dirty="0"/>
              <a:t>Prior to Game Comunications</a:t>
            </a:r>
          </a:p>
          <a:p>
            <a:pPr lvl="0">
              <a:spcBef>
                <a:spcPts val="0"/>
              </a:spcBef>
              <a:buNone/>
            </a:pPr>
            <a:r>
              <a:rPr lang="en" sz="2400" dirty="0"/>
              <a:t>Site Arrival</a:t>
            </a:r>
          </a:p>
          <a:p>
            <a:pPr lvl="0">
              <a:spcBef>
                <a:spcPts val="0"/>
              </a:spcBef>
              <a:buNone/>
            </a:pPr>
            <a:r>
              <a:rPr lang="en" sz="2400" dirty="0"/>
              <a:t>Proper Uniform</a:t>
            </a:r>
          </a:p>
          <a:p>
            <a:pPr lvl="0">
              <a:spcBef>
                <a:spcPts val="0"/>
              </a:spcBef>
              <a:buNone/>
            </a:pPr>
            <a:r>
              <a:rPr lang="en" sz="2400"/>
              <a:t>Partner Pregame “Here’s what I’m working on today”</a:t>
            </a:r>
            <a:endParaRPr lang="en" sz="2400" dirty="0"/>
          </a:p>
          <a:p>
            <a:pPr lvl="0">
              <a:spcBef>
                <a:spcPts val="0"/>
              </a:spcBef>
              <a:buNone/>
            </a:pPr>
            <a:r>
              <a:rPr lang="en" sz="2400" dirty="0"/>
              <a:t>Field Review</a:t>
            </a:r>
          </a:p>
          <a:p>
            <a:pPr lvl="0">
              <a:spcBef>
                <a:spcPts val="0"/>
              </a:spcBef>
              <a:buNone/>
            </a:pPr>
            <a:r>
              <a:rPr lang="en" sz="2400" dirty="0"/>
              <a:t>Coaches and Captains Plate Meeting </a:t>
            </a:r>
          </a:p>
          <a:p>
            <a:pPr lvl="0">
              <a:spcBef>
                <a:spcPts val="0"/>
              </a:spcBef>
              <a:buNone/>
            </a:pPr>
            <a:endParaRPr dirty="0"/>
          </a:p>
          <a:p>
            <a:pPr lvl="0">
              <a:spcBef>
                <a:spcPts val="0"/>
              </a:spcBef>
              <a:buNone/>
            </a:pPr>
            <a:endParaRPr dirty="0"/>
          </a:p>
          <a:p>
            <a:pPr lvl="0">
              <a:spcBef>
                <a:spcPts val="0"/>
              </a:spcBef>
              <a:buNone/>
            </a:pP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122">
                                            <p:txEl>
                                              <p:pRg st="0" end="0"/>
                                            </p:txEl>
                                          </p:spTgt>
                                        </p:tgtEl>
                                        <p:attrNameLst>
                                          <p:attrName>style.visibility</p:attrName>
                                        </p:attrNameLst>
                                      </p:cBhvr>
                                      <p:to>
                                        <p:strVal val="visible"/>
                                      </p:to>
                                    </p:set>
                                    <p:anim calcmode="lin" valueType="num">
                                      <p:cBhvr additive="base">
                                        <p:cTn id="11" dur="500" fill="hold"/>
                                        <p:tgtEl>
                                          <p:spTgt spid="122">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2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22">
                                            <p:txEl>
                                              <p:pRg st="1" end="1"/>
                                            </p:txEl>
                                          </p:spTgt>
                                        </p:tgtEl>
                                        <p:attrNameLst>
                                          <p:attrName>style.visibility</p:attrName>
                                        </p:attrNameLst>
                                      </p:cBhvr>
                                      <p:to>
                                        <p:strVal val="visible"/>
                                      </p:to>
                                    </p:set>
                                    <p:anim calcmode="lin" valueType="num">
                                      <p:cBhvr additive="base">
                                        <p:cTn id="17" dur="500" fill="hold"/>
                                        <p:tgtEl>
                                          <p:spTgt spid="122">
                                            <p:txEl>
                                              <p:pRg st="1" end="1"/>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12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122">
                                            <p:txEl>
                                              <p:pRg st="2" end="2"/>
                                            </p:txEl>
                                          </p:spTgt>
                                        </p:tgtEl>
                                        <p:attrNameLst>
                                          <p:attrName>style.visibility</p:attrName>
                                        </p:attrNameLst>
                                      </p:cBhvr>
                                      <p:to>
                                        <p:strVal val="visible"/>
                                      </p:to>
                                    </p:set>
                                    <p:anim calcmode="lin" valueType="num">
                                      <p:cBhvr additive="base">
                                        <p:cTn id="23" dur="500" fill="hold"/>
                                        <p:tgtEl>
                                          <p:spTgt spid="122">
                                            <p:txEl>
                                              <p:pRg st="2" end="2"/>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12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122">
                                            <p:txEl>
                                              <p:pRg st="3" end="3"/>
                                            </p:txEl>
                                          </p:spTgt>
                                        </p:tgtEl>
                                        <p:attrNameLst>
                                          <p:attrName>style.visibility</p:attrName>
                                        </p:attrNameLst>
                                      </p:cBhvr>
                                      <p:to>
                                        <p:strVal val="visible"/>
                                      </p:to>
                                    </p:set>
                                    <p:anim calcmode="lin" valueType="num">
                                      <p:cBhvr additive="base">
                                        <p:cTn id="29" dur="500" fill="hold"/>
                                        <p:tgtEl>
                                          <p:spTgt spid="122">
                                            <p:txEl>
                                              <p:pRg st="3" end="3"/>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122">
                                            <p:txEl>
                                              <p:pRg st="3" end="3"/>
                                            </p:txEl>
                                          </p:spTgt>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122">
                                            <p:txEl>
                                              <p:pRg st="4" end="4"/>
                                            </p:txEl>
                                          </p:spTgt>
                                        </p:tgtEl>
                                        <p:attrNameLst>
                                          <p:attrName>style.visibility</p:attrName>
                                        </p:attrNameLst>
                                      </p:cBhvr>
                                      <p:to>
                                        <p:strVal val="visible"/>
                                      </p:to>
                                    </p:set>
                                    <p:anim calcmode="lin" valueType="num">
                                      <p:cBhvr additive="base">
                                        <p:cTn id="33" dur="500" fill="hold"/>
                                        <p:tgtEl>
                                          <p:spTgt spid="122">
                                            <p:txEl>
                                              <p:pRg st="4" end="4"/>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122">
                                            <p:txEl>
                                              <p:pRg st="4" end="4"/>
                                            </p:txEl>
                                          </p:spTgt>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122">
                                            <p:txEl>
                                              <p:pRg st="5" end="5"/>
                                            </p:txEl>
                                          </p:spTgt>
                                        </p:tgtEl>
                                        <p:attrNameLst>
                                          <p:attrName>style.visibility</p:attrName>
                                        </p:attrNameLst>
                                      </p:cBhvr>
                                      <p:to>
                                        <p:strVal val="visible"/>
                                      </p:to>
                                    </p:set>
                                    <p:anim calcmode="lin" valueType="num">
                                      <p:cBhvr additive="base">
                                        <p:cTn id="37" dur="500" fill="hold"/>
                                        <p:tgtEl>
                                          <p:spTgt spid="122">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22">
                                            <p:txEl>
                                              <p:pRg st="5" end="5"/>
                                            </p:txEl>
                                          </p:spTgt>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122">
                                            <p:txEl>
                                              <p:pRg st="6" end="6"/>
                                            </p:txEl>
                                          </p:spTgt>
                                        </p:tgtEl>
                                        <p:attrNameLst>
                                          <p:attrName>style.visibility</p:attrName>
                                        </p:attrNameLst>
                                      </p:cBhvr>
                                      <p:to>
                                        <p:strVal val="visible"/>
                                      </p:to>
                                    </p:set>
                                    <p:anim calcmode="lin" valueType="num">
                                      <p:cBhvr additive="base">
                                        <p:cTn id="41" dur="500" fill="hold"/>
                                        <p:tgtEl>
                                          <p:spTgt spid="122">
                                            <p:txEl>
                                              <p:pRg st="6" end="6"/>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122">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Shape 127"/>
          <p:cNvSpPr txBox="1">
            <a:spLocks noGrp="1"/>
          </p:cNvSpPr>
          <p:nvPr>
            <p:ph type="title"/>
          </p:nvPr>
        </p:nvSpPr>
        <p:spPr>
          <a:xfrm>
            <a:off x="51950" y="229775"/>
            <a:ext cx="8951100" cy="572700"/>
          </a:xfrm>
          <a:prstGeom prst="rect">
            <a:avLst/>
          </a:prstGeom>
        </p:spPr>
        <p:txBody>
          <a:bodyPr lIns="91425" tIns="91425" rIns="91425" bIns="91425" anchor="t" anchorCtr="0">
            <a:noAutofit/>
          </a:bodyPr>
          <a:lstStyle/>
          <a:p>
            <a:pPr lvl="0">
              <a:spcBef>
                <a:spcPts val="0"/>
              </a:spcBef>
              <a:buNone/>
            </a:pPr>
            <a:r>
              <a:rPr lang="en" sz="3200" b="1" dirty="0"/>
              <a:t>GAME MANAGEMENT – Plate Meeting</a:t>
            </a:r>
          </a:p>
          <a:p>
            <a:pPr lvl="0" rtl="0">
              <a:spcBef>
                <a:spcPts val="0"/>
              </a:spcBef>
              <a:buNone/>
            </a:pPr>
            <a:endParaRPr sz="3600" b="1" dirty="0"/>
          </a:p>
        </p:txBody>
      </p:sp>
      <p:sp>
        <p:nvSpPr>
          <p:cNvPr id="128" name="Shape 128"/>
          <p:cNvSpPr txBox="1">
            <a:spLocks noGrp="1"/>
          </p:cNvSpPr>
          <p:nvPr>
            <p:ph type="body" idx="1"/>
          </p:nvPr>
        </p:nvSpPr>
        <p:spPr>
          <a:xfrm>
            <a:off x="215225" y="880282"/>
            <a:ext cx="8208104" cy="4069491"/>
          </a:xfrm>
          <a:prstGeom prst="rect">
            <a:avLst/>
          </a:prstGeom>
        </p:spPr>
        <p:txBody>
          <a:bodyPr lIns="91425" tIns="91425" rIns="91425" bIns="91425" anchor="t" anchorCtr="0">
            <a:noAutofit/>
          </a:bodyPr>
          <a:lstStyle/>
          <a:p>
            <a:pPr marL="749300" lvl="0" indent="-349250">
              <a:lnSpc>
                <a:spcPct val="120000"/>
              </a:lnSpc>
              <a:spcBef>
                <a:spcPts val="0"/>
              </a:spcBef>
              <a:spcAft>
                <a:spcPts val="0"/>
              </a:spcAft>
              <a:buClr>
                <a:schemeClr val="dk1"/>
              </a:buClr>
              <a:buSzPct val="39285"/>
              <a:buFont typeface="Arial"/>
              <a:buNone/>
            </a:pPr>
            <a:r>
              <a:rPr lang="en" sz="2800" b="1" dirty="0">
                <a:solidFill>
                  <a:srgbClr val="0000FF"/>
                </a:solidFill>
              </a:rPr>
              <a:t>Set the tone- Sportsmanship</a:t>
            </a:r>
          </a:p>
          <a:p>
            <a:pPr marL="749300" lvl="0" indent="-349250">
              <a:lnSpc>
                <a:spcPct val="120000"/>
              </a:lnSpc>
              <a:spcBef>
                <a:spcPts val="600"/>
              </a:spcBef>
              <a:spcAft>
                <a:spcPts val="0"/>
              </a:spcAft>
              <a:buClr>
                <a:schemeClr val="dk1"/>
              </a:buClr>
              <a:buSzPct val="39285"/>
            </a:pPr>
            <a:r>
              <a:rPr lang="en" sz="2800" dirty="0">
                <a:solidFill>
                  <a:srgbClr val="4E3B30"/>
                </a:solidFill>
              </a:rPr>
              <a:t>Eye Contact</a:t>
            </a:r>
          </a:p>
          <a:p>
            <a:pPr marL="749300" lvl="0" indent="-349250">
              <a:lnSpc>
                <a:spcPct val="120000"/>
              </a:lnSpc>
              <a:spcBef>
                <a:spcPts val="600"/>
              </a:spcBef>
              <a:spcAft>
                <a:spcPts val="0"/>
              </a:spcAft>
              <a:buClr>
                <a:schemeClr val="dk1"/>
              </a:buClr>
              <a:buSzPct val="39285"/>
            </a:pPr>
            <a:r>
              <a:rPr lang="en" sz="2800" dirty="0">
                <a:solidFill>
                  <a:srgbClr val="4E3B30"/>
                </a:solidFill>
              </a:rPr>
              <a:t>Handshake	</a:t>
            </a:r>
          </a:p>
          <a:p>
            <a:pPr marL="749300" lvl="0" indent="-349250">
              <a:lnSpc>
                <a:spcPct val="120000"/>
              </a:lnSpc>
              <a:spcBef>
                <a:spcPts val="600"/>
              </a:spcBef>
              <a:spcAft>
                <a:spcPts val="0"/>
              </a:spcAft>
              <a:buClr>
                <a:schemeClr val="dk1"/>
              </a:buClr>
              <a:buSzPct val="39285"/>
            </a:pPr>
            <a:r>
              <a:rPr lang="en" sz="2800" dirty="0">
                <a:solidFill>
                  <a:srgbClr val="4E3B30"/>
                </a:solidFill>
              </a:rPr>
              <a:t>Introductions</a:t>
            </a:r>
            <a:r>
              <a:rPr lang="en-US" sz="2800" dirty="0"/>
              <a:t> </a:t>
            </a:r>
            <a:endParaRPr lang="en" sz="2800" dirty="0">
              <a:solidFill>
                <a:srgbClr val="4E3B30"/>
              </a:solidFill>
            </a:endParaRPr>
          </a:p>
          <a:p>
            <a:pPr marL="749300" lvl="0" indent="-349250">
              <a:lnSpc>
                <a:spcPct val="120000"/>
              </a:lnSpc>
              <a:spcBef>
                <a:spcPts val="600"/>
              </a:spcBef>
              <a:spcAft>
                <a:spcPts val="0"/>
              </a:spcAft>
              <a:buClr>
                <a:schemeClr val="dk1"/>
              </a:buClr>
              <a:buSzPct val="39285"/>
              <a:buFont typeface="Arial"/>
              <a:buNone/>
            </a:pPr>
            <a:r>
              <a:rPr lang="en" sz="2800" dirty="0">
                <a:solidFill>
                  <a:srgbClr val="4E3B30"/>
                </a:solidFill>
              </a:rPr>
              <a:t>	Lineups</a:t>
            </a:r>
          </a:p>
          <a:p>
            <a:pPr marL="749300" lvl="0" indent="-349250">
              <a:lnSpc>
                <a:spcPct val="120000"/>
              </a:lnSpc>
              <a:spcBef>
                <a:spcPts val="600"/>
              </a:spcBef>
              <a:spcAft>
                <a:spcPts val="0"/>
              </a:spcAft>
              <a:buClr>
                <a:schemeClr val="dk1"/>
              </a:buClr>
              <a:buSzPct val="39285"/>
              <a:buFont typeface="Arial"/>
              <a:buNone/>
            </a:pPr>
            <a:r>
              <a:rPr lang="en" sz="2800" dirty="0">
                <a:solidFill>
                  <a:srgbClr val="4E3B30"/>
                </a:solidFill>
              </a:rPr>
              <a:t>	Athletes legally and properly equipped</a:t>
            </a:r>
          </a:p>
          <a:p>
            <a:pPr marL="749300" lvl="0" indent="-349250">
              <a:lnSpc>
                <a:spcPct val="120000"/>
              </a:lnSpc>
              <a:spcBef>
                <a:spcPts val="600"/>
              </a:spcBef>
              <a:spcAft>
                <a:spcPts val="0"/>
              </a:spcAft>
              <a:buClr>
                <a:schemeClr val="dk1"/>
              </a:buClr>
              <a:buSzPct val="39285"/>
              <a:buFont typeface="Arial"/>
              <a:buNone/>
            </a:pPr>
            <a:r>
              <a:rPr lang="en" sz="2800" dirty="0">
                <a:solidFill>
                  <a:srgbClr val="4E3B30"/>
                </a:solidFill>
              </a:rPr>
              <a:t>	Ground rules</a:t>
            </a:r>
          </a:p>
          <a:p>
            <a:pPr marL="749300" lvl="0" indent="-349250">
              <a:lnSpc>
                <a:spcPct val="120000"/>
              </a:lnSpc>
              <a:spcBef>
                <a:spcPts val="600"/>
              </a:spcBef>
              <a:spcAft>
                <a:spcPts val="0"/>
              </a:spcAft>
              <a:buClr>
                <a:schemeClr val="dk1"/>
              </a:buClr>
              <a:buSzPct val="39285"/>
            </a:pPr>
            <a:r>
              <a:rPr lang="en" sz="2800" dirty="0">
                <a:solidFill>
                  <a:srgbClr val="4E3B30"/>
                </a:solidFill>
              </a:rPr>
              <a:t>	</a:t>
            </a:r>
          </a:p>
          <a:p>
            <a:pPr marL="749300" lvl="0" indent="-349250">
              <a:lnSpc>
                <a:spcPct val="120000"/>
              </a:lnSpc>
              <a:spcBef>
                <a:spcPts val="600"/>
              </a:spcBef>
              <a:spcAft>
                <a:spcPts val="0"/>
              </a:spcAft>
              <a:buClr>
                <a:schemeClr val="dk1"/>
              </a:buClr>
              <a:buSzPct val="39285"/>
              <a:buFont typeface="Arial"/>
              <a:buNone/>
            </a:pPr>
            <a:r>
              <a:rPr lang="en" sz="2800" dirty="0">
                <a:solidFill>
                  <a:srgbClr val="4E3B30"/>
                </a:solidFill>
              </a:rPr>
              <a:t>	</a:t>
            </a:r>
          </a:p>
          <a:p>
            <a:pPr marL="749300" lvl="0" indent="-279400" rtl="0">
              <a:lnSpc>
                <a:spcPct val="120000"/>
              </a:lnSpc>
              <a:spcBef>
                <a:spcPts val="600"/>
              </a:spcBef>
              <a:spcAft>
                <a:spcPts val="0"/>
              </a:spcAft>
              <a:buNone/>
            </a:pPr>
            <a:r>
              <a:rPr lang="en" sz="2800" dirty="0">
                <a:solidFill>
                  <a:srgbClr val="4E3B30"/>
                </a:solidFill>
              </a:rPr>
              <a:t>	</a:t>
            </a:r>
            <a:r>
              <a:rPr lang="en" dirty="0"/>
              <a:t> </a:t>
            </a:r>
          </a:p>
          <a:p>
            <a:pPr lvl="0" rtl="0">
              <a:spcBef>
                <a:spcPts val="0"/>
              </a:spcBef>
              <a:buNone/>
            </a:pPr>
            <a:endParaRPr dirty="0"/>
          </a:p>
          <a:p>
            <a:pPr lvl="0" rtl="0">
              <a:spcBef>
                <a:spcPts val="0"/>
              </a:spcBef>
              <a:buNone/>
            </a:pP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128">
                                            <p:txEl>
                                              <p:pRg st="0" end="0"/>
                                            </p:txEl>
                                          </p:spTgt>
                                        </p:tgtEl>
                                        <p:attrNameLst>
                                          <p:attrName>style.visibility</p:attrName>
                                        </p:attrNameLst>
                                      </p:cBhvr>
                                      <p:to>
                                        <p:strVal val="visible"/>
                                      </p:to>
                                    </p:set>
                                    <p:anim calcmode="lin" valueType="num">
                                      <p:cBhvr additive="base">
                                        <p:cTn id="11" dur="500" fill="hold"/>
                                        <p:tgtEl>
                                          <p:spTgt spid="128">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2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28">
                                            <p:txEl>
                                              <p:pRg st="1" end="1"/>
                                            </p:txEl>
                                          </p:spTgt>
                                        </p:tgtEl>
                                        <p:attrNameLst>
                                          <p:attrName>style.visibility</p:attrName>
                                        </p:attrNameLst>
                                      </p:cBhvr>
                                      <p:to>
                                        <p:strVal val="visible"/>
                                      </p:to>
                                    </p:set>
                                    <p:anim calcmode="lin" valueType="num">
                                      <p:cBhvr additive="base">
                                        <p:cTn id="17" dur="500" fill="hold"/>
                                        <p:tgtEl>
                                          <p:spTgt spid="128">
                                            <p:txEl>
                                              <p:pRg st="1" end="1"/>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128">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128">
                                            <p:txEl>
                                              <p:pRg st="2" end="2"/>
                                            </p:txEl>
                                          </p:spTgt>
                                        </p:tgtEl>
                                        <p:attrNameLst>
                                          <p:attrName>style.visibility</p:attrName>
                                        </p:attrNameLst>
                                      </p:cBhvr>
                                      <p:to>
                                        <p:strVal val="visible"/>
                                      </p:to>
                                    </p:set>
                                    <p:anim calcmode="lin" valueType="num">
                                      <p:cBhvr additive="base">
                                        <p:cTn id="23" dur="500" fill="hold"/>
                                        <p:tgtEl>
                                          <p:spTgt spid="128">
                                            <p:txEl>
                                              <p:pRg st="2" end="2"/>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128">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128">
                                            <p:txEl>
                                              <p:pRg st="3" end="3"/>
                                            </p:txEl>
                                          </p:spTgt>
                                        </p:tgtEl>
                                        <p:attrNameLst>
                                          <p:attrName>style.visibility</p:attrName>
                                        </p:attrNameLst>
                                      </p:cBhvr>
                                      <p:to>
                                        <p:strVal val="visible"/>
                                      </p:to>
                                    </p:set>
                                    <p:anim calcmode="lin" valueType="num">
                                      <p:cBhvr additive="base">
                                        <p:cTn id="29" dur="500" fill="hold"/>
                                        <p:tgtEl>
                                          <p:spTgt spid="128">
                                            <p:txEl>
                                              <p:pRg st="3" end="3"/>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128">
                                            <p:txEl>
                                              <p:pRg st="3" end="3"/>
                                            </p:txEl>
                                          </p:spTgt>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128">
                                            <p:txEl>
                                              <p:pRg st="4" end="4"/>
                                            </p:txEl>
                                          </p:spTgt>
                                        </p:tgtEl>
                                        <p:attrNameLst>
                                          <p:attrName>style.visibility</p:attrName>
                                        </p:attrNameLst>
                                      </p:cBhvr>
                                      <p:to>
                                        <p:strVal val="visible"/>
                                      </p:to>
                                    </p:set>
                                    <p:anim calcmode="lin" valueType="num">
                                      <p:cBhvr additive="base">
                                        <p:cTn id="33" dur="500" fill="hold"/>
                                        <p:tgtEl>
                                          <p:spTgt spid="128">
                                            <p:txEl>
                                              <p:pRg st="4" end="4"/>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128">
                                            <p:txEl>
                                              <p:pRg st="4" end="4"/>
                                            </p:txEl>
                                          </p:spTgt>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128">
                                            <p:txEl>
                                              <p:pRg st="5" end="5"/>
                                            </p:txEl>
                                          </p:spTgt>
                                        </p:tgtEl>
                                        <p:attrNameLst>
                                          <p:attrName>style.visibility</p:attrName>
                                        </p:attrNameLst>
                                      </p:cBhvr>
                                      <p:to>
                                        <p:strVal val="visible"/>
                                      </p:to>
                                    </p:set>
                                    <p:anim calcmode="lin" valueType="num">
                                      <p:cBhvr additive="base">
                                        <p:cTn id="37" dur="500" fill="hold"/>
                                        <p:tgtEl>
                                          <p:spTgt spid="128">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28">
                                            <p:txEl>
                                              <p:pRg st="5" end="5"/>
                                            </p:txEl>
                                          </p:spTgt>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128">
                                            <p:txEl>
                                              <p:pRg st="6" end="6"/>
                                            </p:txEl>
                                          </p:spTgt>
                                        </p:tgtEl>
                                        <p:attrNameLst>
                                          <p:attrName>style.visibility</p:attrName>
                                        </p:attrNameLst>
                                      </p:cBhvr>
                                      <p:to>
                                        <p:strVal val="visible"/>
                                      </p:to>
                                    </p:set>
                                    <p:anim calcmode="lin" valueType="num">
                                      <p:cBhvr additive="base">
                                        <p:cTn id="41" dur="500" fill="hold"/>
                                        <p:tgtEl>
                                          <p:spTgt spid="128">
                                            <p:txEl>
                                              <p:pRg st="6" end="6"/>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128">
                                            <p:txEl>
                                              <p:pRg st="6" end="6"/>
                                            </p:txEl>
                                          </p:spTgt>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stCondLst>
                                    <p:cond delay="0"/>
                                  </p:stCondLst>
                                  <p:childTnLst>
                                    <p:set>
                                      <p:cBhvr>
                                        <p:cTn id="44" dur="1" fill="hold">
                                          <p:stCondLst>
                                            <p:cond delay="0"/>
                                          </p:stCondLst>
                                        </p:cTn>
                                        <p:tgtEl>
                                          <p:spTgt spid="128">
                                            <p:txEl>
                                              <p:pRg st="7" end="7"/>
                                            </p:txEl>
                                          </p:spTgt>
                                        </p:tgtEl>
                                        <p:attrNameLst>
                                          <p:attrName>style.visibility</p:attrName>
                                        </p:attrNameLst>
                                      </p:cBhvr>
                                      <p:to>
                                        <p:strVal val="visible"/>
                                      </p:to>
                                    </p:set>
                                    <p:anim calcmode="lin" valueType="num">
                                      <p:cBhvr additive="base">
                                        <p:cTn id="45" dur="500" fill="hold"/>
                                        <p:tgtEl>
                                          <p:spTgt spid="128">
                                            <p:txEl>
                                              <p:pRg st="7" end="7"/>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128">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Shape 133"/>
          <p:cNvSpPr txBox="1">
            <a:spLocks noGrp="1"/>
          </p:cNvSpPr>
          <p:nvPr>
            <p:ph type="title"/>
          </p:nvPr>
        </p:nvSpPr>
        <p:spPr>
          <a:xfrm>
            <a:off x="51950" y="229775"/>
            <a:ext cx="8951100" cy="572700"/>
          </a:xfrm>
          <a:prstGeom prst="rect">
            <a:avLst/>
          </a:prstGeom>
        </p:spPr>
        <p:txBody>
          <a:bodyPr lIns="91425" tIns="91425" rIns="91425" bIns="91425" anchor="t" anchorCtr="0">
            <a:noAutofit/>
          </a:bodyPr>
          <a:lstStyle/>
          <a:p>
            <a:pPr lvl="0" rtl="0">
              <a:spcBef>
                <a:spcPts val="0"/>
              </a:spcBef>
              <a:buNone/>
            </a:pPr>
            <a:r>
              <a:rPr lang="en" sz="3200" b="1" dirty="0"/>
              <a:t>GAME MANAGEMENT - DURING GAME </a:t>
            </a:r>
          </a:p>
          <a:p>
            <a:pPr lvl="0" rtl="0">
              <a:spcBef>
                <a:spcPts val="0"/>
              </a:spcBef>
              <a:buNone/>
            </a:pPr>
            <a:endParaRPr sz="3600" b="1" dirty="0"/>
          </a:p>
        </p:txBody>
      </p:sp>
      <p:sp>
        <p:nvSpPr>
          <p:cNvPr id="134" name="Shape 134"/>
          <p:cNvSpPr txBox="1">
            <a:spLocks noGrp="1"/>
          </p:cNvSpPr>
          <p:nvPr>
            <p:ph type="body" idx="1"/>
          </p:nvPr>
        </p:nvSpPr>
        <p:spPr>
          <a:xfrm>
            <a:off x="215225" y="841538"/>
            <a:ext cx="8520600" cy="4193475"/>
          </a:xfrm>
          <a:prstGeom prst="rect">
            <a:avLst/>
          </a:prstGeom>
        </p:spPr>
        <p:txBody>
          <a:bodyPr lIns="91425" tIns="91425" rIns="91425" bIns="91425" anchor="t" anchorCtr="0">
            <a:noAutofit/>
          </a:bodyPr>
          <a:lstStyle/>
          <a:p>
            <a:pPr marL="342900" lvl="0" rtl="0">
              <a:lnSpc>
                <a:spcPct val="120000"/>
              </a:lnSpc>
              <a:spcBef>
                <a:spcPts val="0"/>
              </a:spcBef>
              <a:spcAft>
                <a:spcPts val="0"/>
              </a:spcAft>
              <a:buNone/>
            </a:pPr>
            <a:r>
              <a:rPr lang="en" sz="2400" dirty="0">
                <a:solidFill>
                  <a:srgbClr val="4E3B30"/>
                </a:solidFill>
              </a:rPr>
              <a:t>Each pitch/play is an opportunity to gain experience in game management and focus</a:t>
            </a:r>
          </a:p>
          <a:p>
            <a:pPr marL="342900" lvl="0" rtl="0">
              <a:lnSpc>
                <a:spcPct val="120000"/>
              </a:lnSpc>
              <a:spcBef>
                <a:spcPts val="0"/>
              </a:spcBef>
              <a:spcAft>
                <a:spcPts val="0"/>
              </a:spcAft>
              <a:buNone/>
            </a:pPr>
            <a:endParaRPr sz="2400" dirty="0">
              <a:solidFill>
                <a:srgbClr val="4E3B30"/>
              </a:solidFill>
            </a:endParaRPr>
          </a:p>
          <a:p>
            <a:pPr marL="342900" lvl="0" rtl="0">
              <a:lnSpc>
                <a:spcPct val="120000"/>
              </a:lnSpc>
              <a:spcBef>
                <a:spcPts val="600"/>
              </a:spcBef>
              <a:spcAft>
                <a:spcPts val="0"/>
              </a:spcAft>
              <a:buNone/>
            </a:pPr>
            <a:r>
              <a:rPr lang="en" sz="2400" dirty="0">
                <a:solidFill>
                  <a:srgbClr val="4E3B30"/>
                </a:solidFill>
              </a:rPr>
              <a:t>What is your verbal and non verbal communication saying about your management skills and commitment to the game?</a:t>
            </a:r>
          </a:p>
          <a:p>
            <a:pPr marL="342900" lvl="0" rtl="0">
              <a:lnSpc>
                <a:spcPct val="120000"/>
              </a:lnSpc>
              <a:spcBef>
                <a:spcPts val="700"/>
              </a:spcBef>
              <a:spcAft>
                <a:spcPts val="0"/>
              </a:spcAft>
              <a:buNone/>
            </a:pPr>
            <a:r>
              <a:rPr lang="en" sz="2000" dirty="0">
                <a:solidFill>
                  <a:srgbClr val="4E3B30"/>
                </a:solidFill>
              </a:rPr>
              <a:t>AGAIN: </a:t>
            </a:r>
            <a:r>
              <a:rPr lang="en" sz="2400" dirty="0">
                <a:solidFill>
                  <a:srgbClr val="4E3B30"/>
                </a:solidFill>
              </a:rPr>
              <a:t>Ignoring poor sportsmanship and rule violations only promotes them and makes it difficult to manage future games.</a:t>
            </a:r>
          </a:p>
          <a:p>
            <a:pPr marL="749300" lvl="0" indent="-279400" rtl="0">
              <a:lnSpc>
                <a:spcPct val="120000"/>
              </a:lnSpc>
              <a:spcBef>
                <a:spcPts val="600"/>
              </a:spcBef>
              <a:spcAft>
                <a:spcPts val="0"/>
              </a:spcAft>
              <a:buNone/>
            </a:pPr>
            <a:r>
              <a:rPr lang="en" sz="2800" dirty="0">
                <a:solidFill>
                  <a:srgbClr val="4E3B30"/>
                </a:solidFill>
              </a:rPr>
              <a:t>	</a:t>
            </a:r>
          </a:p>
          <a:p>
            <a:pPr marL="749300" lvl="0" indent="-279400" rtl="0">
              <a:lnSpc>
                <a:spcPct val="120000"/>
              </a:lnSpc>
              <a:spcBef>
                <a:spcPts val="600"/>
              </a:spcBef>
              <a:spcAft>
                <a:spcPts val="0"/>
              </a:spcAft>
              <a:buNone/>
            </a:pPr>
            <a:r>
              <a:rPr lang="en" sz="2800" dirty="0">
                <a:solidFill>
                  <a:srgbClr val="4E3B30"/>
                </a:solidFill>
              </a:rPr>
              <a:t>	</a:t>
            </a:r>
            <a:r>
              <a:rPr lang="en" dirty="0"/>
              <a:t> </a:t>
            </a:r>
          </a:p>
          <a:p>
            <a:pPr lvl="0" rtl="0">
              <a:spcBef>
                <a:spcPts val="0"/>
              </a:spcBef>
              <a:buNone/>
            </a:pPr>
            <a:endParaRPr dirty="0"/>
          </a:p>
          <a:p>
            <a:pPr lvl="0" rtl="0">
              <a:spcBef>
                <a:spcPts val="0"/>
              </a:spcBef>
              <a:buNone/>
            </a:pP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134">
                                            <p:txEl>
                                              <p:pRg st="0" end="0"/>
                                            </p:txEl>
                                          </p:spTgt>
                                        </p:tgtEl>
                                        <p:attrNameLst>
                                          <p:attrName>style.visibility</p:attrName>
                                        </p:attrNameLst>
                                      </p:cBhvr>
                                      <p:to>
                                        <p:strVal val="visible"/>
                                      </p:to>
                                    </p:set>
                                    <p:anim calcmode="lin" valueType="num">
                                      <p:cBhvr additive="base">
                                        <p:cTn id="11" dur="500" fill="hold"/>
                                        <p:tgtEl>
                                          <p:spTgt spid="134">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3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34">
                                            <p:txEl>
                                              <p:pRg st="2" end="2"/>
                                            </p:txEl>
                                          </p:spTgt>
                                        </p:tgtEl>
                                        <p:attrNameLst>
                                          <p:attrName>style.visibility</p:attrName>
                                        </p:attrNameLst>
                                      </p:cBhvr>
                                      <p:to>
                                        <p:strVal val="visible"/>
                                      </p:to>
                                    </p:set>
                                    <p:anim calcmode="lin" valueType="num">
                                      <p:cBhvr additive="base">
                                        <p:cTn id="17" dur="500" fill="hold"/>
                                        <p:tgtEl>
                                          <p:spTgt spid="134">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13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134">
                                            <p:txEl>
                                              <p:pRg st="3" end="3"/>
                                            </p:txEl>
                                          </p:spTgt>
                                        </p:tgtEl>
                                        <p:attrNameLst>
                                          <p:attrName>style.visibility</p:attrName>
                                        </p:attrNameLst>
                                      </p:cBhvr>
                                      <p:to>
                                        <p:strVal val="visible"/>
                                      </p:to>
                                    </p:set>
                                    <p:anim calcmode="lin" valueType="num">
                                      <p:cBhvr additive="base">
                                        <p:cTn id="23" dur="500" fill="hold"/>
                                        <p:tgtEl>
                                          <p:spTgt spid="134">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134">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Shape 139"/>
          <p:cNvSpPr txBox="1">
            <a:spLocks noGrp="1"/>
          </p:cNvSpPr>
          <p:nvPr>
            <p:ph type="title"/>
          </p:nvPr>
        </p:nvSpPr>
        <p:spPr>
          <a:xfrm>
            <a:off x="75495" y="25297"/>
            <a:ext cx="8951100" cy="572700"/>
          </a:xfrm>
          <a:prstGeom prst="rect">
            <a:avLst/>
          </a:prstGeom>
        </p:spPr>
        <p:txBody>
          <a:bodyPr lIns="91425" tIns="91425" rIns="91425" bIns="91425" anchor="t" anchorCtr="0">
            <a:noAutofit/>
          </a:bodyPr>
          <a:lstStyle/>
          <a:p>
            <a:pPr lvl="0" rtl="0">
              <a:spcBef>
                <a:spcPts val="0"/>
              </a:spcBef>
              <a:buNone/>
            </a:pPr>
            <a:r>
              <a:rPr lang="en" sz="3200" b="1" dirty="0"/>
              <a:t>GAME MANAGEMENT - DURING GAME </a:t>
            </a:r>
          </a:p>
          <a:p>
            <a:pPr lvl="0" rtl="0">
              <a:spcBef>
                <a:spcPts val="0"/>
              </a:spcBef>
              <a:buNone/>
            </a:pPr>
            <a:endParaRPr sz="3600" b="1" dirty="0"/>
          </a:p>
        </p:txBody>
      </p:sp>
      <p:sp>
        <p:nvSpPr>
          <p:cNvPr id="140" name="Shape 140"/>
          <p:cNvSpPr txBox="1">
            <a:spLocks noGrp="1"/>
          </p:cNvSpPr>
          <p:nvPr>
            <p:ph type="body" idx="1"/>
          </p:nvPr>
        </p:nvSpPr>
        <p:spPr>
          <a:xfrm>
            <a:off x="1" y="551503"/>
            <a:ext cx="9143999" cy="4129901"/>
          </a:xfrm>
          <a:prstGeom prst="rect">
            <a:avLst/>
          </a:prstGeom>
        </p:spPr>
        <p:txBody>
          <a:bodyPr lIns="91425" tIns="91425" rIns="91425" bIns="91425" anchor="t" anchorCtr="0">
            <a:noAutofit/>
          </a:bodyPr>
          <a:lstStyle/>
          <a:p>
            <a:pPr marL="342900" lvl="0" rtl="0">
              <a:lnSpc>
                <a:spcPct val="108000"/>
              </a:lnSpc>
              <a:spcBef>
                <a:spcPts val="0"/>
              </a:spcBef>
              <a:spcAft>
                <a:spcPts val="0"/>
              </a:spcAft>
              <a:buNone/>
            </a:pPr>
            <a:r>
              <a:rPr lang="en" sz="2400" b="1" dirty="0">
                <a:solidFill>
                  <a:srgbClr val="0000FF"/>
                </a:solidFill>
              </a:rPr>
              <a:t>Working with, Managing, Dealing with Coaches</a:t>
            </a:r>
          </a:p>
          <a:p>
            <a:pPr marL="342900" lvl="0" rtl="0">
              <a:lnSpc>
                <a:spcPct val="108000"/>
              </a:lnSpc>
              <a:spcBef>
                <a:spcPts val="0"/>
              </a:spcBef>
              <a:spcAft>
                <a:spcPts val="0"/>
              </a:spcAft>
              <a:buNone/>
            </a:pPr>
            <a:endParaRPr sz="1000" dirty="0">
              <a:solidFill>
                <a:srgbClr val="4E3B30"/>
              </a:solidFill>
            </a:endParaRPr>
          </a:p>
          <a:p>
            <a:pPr marL="342900" lvl="0" rtl="0">
              <a:lnSpc>
                <a:spcPct val="108000"/>
              </a:lnSpc>
              <a:spcBef>
                <a:spcPts val="600"/>
              </a:spcBef>
              <a:spcAft>
                <a:spcPts val="0"/>
              </a:spcAft>
              <a:buNone/>
            </a:pPr>
            <a:r>
              <a:rPr lang="en" sz="1600" dirty="0">
                <a:solidFill>
                  <a:srgbClr val="4E3B30"/>
                </a:solidFill>
              </a:rPr>
              <a:t>Keep them in their designated areas</a:t>
            </a:r>
          </a:p>
          <a:p>
            <a:pPr marL="342900" lvl="0" rtl="0">
              <a:lnSpc>
                <a:spcPct val="108000"/>
              </a:lnSpc>
              <a:spcBef>
                <a:spcPts val="600"/>
              </a:spcBef>
              <a:spcAft>
                <a:spcPts val="0"/>
              </a:spcAft>
              <a:buNone/>
            </a:pPr>
            <a:r>
              <a:rPr lang="en" sz="1600" dirty="0">
                <a:solidFill>
                  <a:srgbClr val="4E3B30"/>
                </a:solidFill>
              </a:rPr>
              <a:t>	Offense – Base Coaches Box</a:t>
            </a:r>
          </a:p>
          <a:p>
            <a:pPr marL="342900" lvl="0" rtl="0">
              <a:lnSpc>
                <a:spcPct val="108000"/>
              </a:lnSpc>
              <a:spcBef>
                <a:spcPts val="600"/>
              </a:spcBef>
              <a:spcAft>
                <a:spcPts val="0"/>
              </a:spcAft>
              <a:buNone/>
            </a:pPr>
            <a:r>
              <a:rPr lang="en" sz="1600" dirty="0">
                <a:solidFill>
                  <a:srgbClr val="4E3B30"/>
                </a:solidFill>
              </a:rPr>
              <a:t>	Defense – In the Dugout</a:t>
            </a:r>
          </a:p>
          <a:p>
            <a:pPr marL="342900" lvl="0" rtl="0">
              <a:lnSpc>
                <a:spcPct val="108000"/>
              </a:lnSpc>
              <a:spcBef>
                <a:spcPts val="600"/>
              </a:spcBef>
              <a:spcAft>
                <a:spcPts val="0"/>
              </a:spcAft>
              <a:buNone/>
            </a:pPr>
            <a:endParaRPr sz="1600" dirty="0">
              <a:solidFill>
                <a:srgbClr val="4E3B30"/>
              </a:solidFill>
            </a:endParaRPr>
          </a:p>
          <a:p>
            <a:pPr marL="342900" lvl="0" rtl="0">
              <a:lnSpc>
                <a:spcPct val="108000"/>
              </a:lnSpc>
              <a:spcBef>
                <a:spcPts val="600"/>
              </a:spcBef>
              <a:spcAft>
                <a:spcPts val="0"/>
              </a:spcAft>
              <a:buNone/>
            </a:pPr>
            <a:r>
              <a:rPr lang="en" sz="1600" dirty="0">
                <a:solidFill>
                  <a:srgbClr val="4E3B30"/>
                </a:solidFill>
              </a:rPr>
              <a:t>They may request time:</a:t>
            </a:r>
          </a:p>
          <a:p>
            <a:pPr marL="342900" lvl="0" rtl="0">
              <a:lnSpc>
                <a:spcPct val="108000"/>
              </a:lnSpc>
              <a:spcBef>
                <a:spcPts val="600"/>
              </a:spcBef>
              <a:spcAft>
                <a:spcPts val="0"/>
              </a:spcAft>
              <a:buNone/>
            </a:pPr>
            <a:r>
              <a:rPr lang="en" sz="1600" dirty="0">
                <a:solidFill>
                  <a:srgbClr val="4E3B30"/>
                </a:solidFill>
              </a:rPr>
              <a:t>	Conferences</a:t>
            </a:r>
          </a:p>
          <a:p>
            <a:pPr marL="342900" lvl="0" rtl="0">
              <a:lnSpc>
                <a:spcPct val="108000"/>
              </a:lnSpc>
              <a:spcBef>
                <a:spcPts val="600"/>
              </a:spcBef>
              <a:spcAft>
                <a:spcPts val="0"/>
              </a:spcAft>
              <a:buNone/>
            </a:pPr>
            <a:r>
              <a:rPr lang="en" sz="1600" dirty="0">
                <a:solidFill>
                  <a:srgbClr val="4E3B30"/>
                </a:solidFill>
              </a:rPr>
              <a:t>	Confer with umpire that made the call</a:t>
            </a:r>
          </a:p>
          <a:p>
            <a:pPr marL="342900" lvl="0" rtl="0">
              <a:lnSpc>
                <a:spcPct val="108000"/>
              </a:lnSpc>
              <a:spcBef>
                <a:spcPts val="600"/>
              </a:spcBef>
              <a:spcAft>
                <a:spcPts val="0"/>
              </a:spcAft>
              <a:buNone/>
            </a:pPr>
            <a:r>
              <a:rPr lang="en" sz="1600" dirty="0">
                <a:solidFill>
                  <a:srgbClr val="4E3B30"/>
                </a:solidFill>
              </a:rPr>
              <a:t>		Approach, Listen, Decide if they have earned a warning, Listen for one 			or more of the “Three P’s”, make sure there is a question, do not go for help 		unless they have created a doubt that you may have missed an element of the 		play.  Be ready to explain why you are not going for help.  Keep it short and 		succinct.  Address the issue but do not allow it to delay the flow</a:t>
            </a:r>
          </a:p>
          <a:p>
            <a:pPr marL="342900" lvl="0" rtl="0">
              <a:lnSpc>
                <a:spcPct val="120000"/>
              </a:lnSpc>
              <a:spcBef>
                <a:spcPts val="700"/>
              </a:spcBef>
              <a:spcAft>
                <a:spcPts val="0"/>
              </a:spcAft>
              <a:buNone/>
            </a:pPr>
            <a:endParaRPr sz="2400" dirty="0">
              <a:solidFill>
                <a:srgbClr val="4E3B30"/>
              </a:solidFill>
            </a:endParaRPr>
          </a:p>
          <a:p>
            <a:pPr marL="749300" lvl="0" indent="-279400" rtl="0">
              <a:lnSpc>
                <a:spcPct val="120000"/>
              </a:lnSpc>
              <a:spcBef>
                <a:spcPts val="600"/>
              </a:spcBef>
              <a:spcAft>
                <a:spcPts val="0"/>
              </a:spcAft>
              <a:buNone/>
            </a:pPr>
            <a:r>
              <a:rPr lang="en" sz="2800" dirty="0">
                <a:solidFill>
                  <a:srgbClr val="4E3B30"/>
                </a:solidFill>
              </a:rPr>
              <a:t>	</a:t>
            </a:r>
          </a:p>
          <a:p>
            <a:pPr marL="749300" lvl="0" indent="-279400" rtl="0">
              <a:lnSpc>
                <a:spcPct val="120000"/>
              </a:lnSpc>
              <a:spcBef>
                <a:spcPts val="600"/>
              </a:spcBef>
              <a:spcAft>
                <a:spcPts val="0"/>
              </a:spcAft>
              <a:buNone/>
            </a:pPr>
            <a:r>
              <a:rPr lang="en" sz="2800" dirty="0">
                <a:solidFill>
                  <a:srgbClr val="4E3B30"/>
                </a:solidFill>
              </a:rPr>
              <a:t>	</a:t>
            </a:r>
            <a:r>
              <a:rPr lang="en" dirty="0"/>
              <a:t> </a:t>
            </a:r>
          </a:p>
          <a:p>
            <a:pPr lvl="0" rtl="0">
              <a:spcBef>
                <a:spcPts val="0"/>
              </a:spcBef>
              <a:buNone/>
            </a:pPr>
            <a:endParaRPr dirty="0"/>
          </a:p>
          <a:p>
            <a:pPr lvl="0" rtl="0">
              <a:spcBef>
                <a:spcPts val="0"/>
              </a:spcBef>
              <a:buNone/>
            </a:pP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140">
                                            <p:txEl>
                                              <p:pRg st="0" end="0"/>
                                            </p:txEl>
                                          </p:spTgt>
                                        </p:tgtEl>
                                        <p:attrNameLst>
                                          <p:attrName>style.visibility</p:attrName>
                                        </p:attrNameLst>
                                      </p:cBhvr>
                                      <p:to>
                                        <p:strVal val="visible"/>
                                      </p:to>
                                    </p:set>
                                    <p:anim calcmode="lin" valueType="num">
                                      <p:cBhvr additive="base">
                                        <p:cTn id="11" dur="500" fill="hold"/>
                                        <p:tgtEl>
                                          <p:spTgt spid="140">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4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40">
                                            <p:txEl>
                                              <p:pRg st="2" end="2"/>
                                            </p:txEl>
                                          </p:spTgt>
                                        </p:tgtEl>
                                        <p:attrNameLst>
                                          <p:attrName>style.visibility</p:attrName>
                                        </p:attrNameLst>
                                      </p:cBhvr>
                                      <p:to>
                                        <p:strVal val="visible"/>
                                      </p:to>
                                    </p:set>
                                    <p:anim calcmode="lin" valueType="num">
                                      <p:cBhvr additive="base">
                                        <p:cTn id="17" dur="500" fill="hold"/>
                                        <p:tgtEl>
                                          <p:spTgt spid="140">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140">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140">
                                            <p:txEl>
                                              <p:pRg st="3" end="3"/>
                                            </p:txEl>
                                          </p:spTgt>
                                        </p:tgtEl>
                                        <p:attrNameLst>
                                          <p:attrName>style.visibility</p:attrName>
                                        </p:attrNameLst>
                                      </p:cBhvr>
                                      <p:to>
                                        <p:strVal val="visible"/>
                                      </p:to>
                                    </p:set>
                                    <p:anim calcmode="lin" valueType="num">
                                      <p:cBhvr additive="base">
                                        <p:cTn id="23" dur="500" fill="hold"/>
                                        <p:tgtEl>
                                          <p:spTgt spid="140">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140">
                                            <p:txEl>
                                              <p:pRg st="3" end="3"/>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40">
                                            <p:txEl>
                                              <p:pRg st="4" end="4"/>
                                            </p:txEl>
                                          </p:spTgt>
                                        </p:tgtEl>
                                        <p:attrNameLst>
                                          <p:attrName>style.visibility</p:attrName>
                                        </p:attrNameLst>
                                      </p:cBhvr>
                                      <p:to>
                                        <p:strVal val="visible"/>
                                      </p:to>
                                    </p:set>
                                    <p:anim calcmode="lin" valueType="num">
                                      <p:cBhvr additive="base">
                                        <p:cTn id="27" dur="500" fill="hold"/>
                                        <p:tgtEl>
                                          <p:spTgt spid="140">
                                            <p:txEl>
                                              <p:pRg st="4" end="4"/>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140">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140">
                                            <p:txEl>
                                              <p:pRg st="6" end="6"/>
                                            </p:txEl>
                                          </p:spTgt>
                                        </p:tgtEl>
                                        <p:attrNameLst>
                                          <p:attrName>style.visibility</p:attrName>
                                        </p:attrNameLst>
                                      </p:cBhvr>
                                      <p:to>
                                        <p:strVal val="visible"/>
                                      </p:to>
                                    </p:set>
                                    <p:anim calcmode="lin" valueType="num">
                                      <p:cBhvr additive="base">
                                        <p:cTn id="33" dur="500" fill="hold"/>
                                        <p:tgtEl>
                                          <p:spTgt spid="140">
                                            <p:txEl>
                                              <p:pRg st="6" end="6"/>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140">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140">
                                            <p:txEl>
                                              <p:pRg st="7" end="7"/>
                                            </p:txEl>
                                          </p:spTgt>
                                        </p:tgtEl>
                                        <p:attrNameLst>
                                          <p:attrName>style.visibility</p:attrName>
                                        </p:attrNameLst>
                                      </p:cBhvr>
                                      <p:to>
                                        <p:strVal val="visible"/>
                                      </p:to>
                                    </p:set>
                                    <p:anim calcmode="lin" valueType="num">
                                      <p:cBhvr additive="base">
                                        <p:cTn id="39" dur="500" fill="hold"/>
                                        <p:tgtEl>
                                          <p:spTgt spid="140">
                                            <p:txEl>
                                              <p:pRg st="7" end="7"/>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140">
                                            <p:txEl>
                                              <p:pRg st="7" end="7"/>
                                            </p:txEl>
                                          </p:spTgt>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140">
                                            <p:txEl>
                                              <p:pRg st="8" end="8"/>
                                            </p:txEl>
                                          </p:spTgt>
                                        </p:tgtEl>
                                        <p:attrNameLst>
                                          <p:attrName>style.visibility</p:attrName>
                                        </p:attrNameLst>
                                      </p:cBhvr>
                                      <p:to>
                                        <p:strVal val="visible"/>
                                      </p:to>
                                    </p:set>
                                    <p:anim calcmode="lin" valueType="num">
                                      <p:cBhvr additive="base">
                                        <p:cTn id="43" dur="500" fill="hold"/>
                                        <p:tgtEl>
                                          <p:spTgt spid="140">
                                            <p:txEl>
                                              <p:pRg st="8" end="8"/>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140">
                                            <p:txEl>
                                              <p:pRg st="8" end="8"/>
                                            </p:txEl>
                                          </p:spTgt>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140">
                                            <p:txEl>
                                              <p:pRg st="9" end="9"/>
                                            </p:txEl>
                                          </p:spTgt>
                                        </p:tgtEl>
                                        <p:attrNameLst>
                                          <p:attrName>style.visibility</p:attrName>
                                        </p:attrNameLst>
                                      </p:cBhvr>
                                      <p:to>
                                        <p:strVal val="visible"/>
                                      </p:to>
                                    </p:set>
                                    <p:anim calcmode="lin" valueType="num">
                                      <p:cBhvr additive="base">
                                        <p:cTn id="47" dur="500" fill="hold"/>
                                        <p:tgtEl>
                                          <p:spTgt spid="140">
                                            <p:txEl>
                                              <p:pRg st="9" end="9"/>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140">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9"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Shape 139"/>
          <p:cNvSpPr txBox="1">
            <a:spLocks noGrp="1"/>
          </p:cNvSpPr>
          <p:nvPr>
            <p:ph type="title"/>
          </p:nvPr>
        </p:nvSpPr>
        <p:spPr>
          <a:xfrm>
            <a:off x="301332" y="186024"/>
            <a:ext cx="8951100" cy="572700"/>
          </a:xfrm>
          <a:prstGeom prst="rect">
            <a:avLst/>
          </a:prstGeom>
        </p:spPr>
        <p:txBody>
          <a:bodyPr lIns="91425" tIns="91425" rIns="91425" bIns="91425" anchor="t" anchorCtr="0">
            <a:noAutofit/>
          </a:bodyPr>
          <a:lstStyle/>
          <a:p>
            <a:pPr lvl="0" rtl="0">
              <a:spcBef>
                <a:spcPts val="0"/>
              </a:spcBef>
              <a:buNone/>
            </a:pPr>
            <a:r>
              <a:rPr lang="en" sz="3200" b="1" dirty="0"/>
              <a:t>GAME MANAGEMENT - DURING GAME </a:t>
            </a:r>
          </a:p>
          <a:p>
            <a:pPr lvl="0" rtl="0">
              <a:spcBef>
                <a:spcPts val="0"/>
              </a:spcBef>
              <a:buNone/>
            </a:pPr>
            <a:endParaRPr sz="3600" b="1" dirty="0"/>
          </a:p>
        </p:txBody>
      </p:sp>
      <p:sp>
        <p:nvSpPr>
          <p:cNvPr id="140" name="Shape 140"/>
          <p:cNvSpPr txBox="1">
            <a:spLocks noGrp="1"/>
          </p:cNvSpPr>
          <p:nvPr>
            <p:ph type="body" idx="1"/>
          </p:nvPr>
        </p:nvSpPr>
        <p:spPr>
          <a:xfrm>
            <a:off x="215225" y="818292"/>
            <a:ext cx="8520600" cy="4244526"/>
          </a:xfrm>
          <a:prstGeom prst="rect">
            <a:avLst/>
          </a:prstGeom>
        </p:spPr>
        <p:txBody>
          <a:bodyPr lIns="91425" tIns="91425" rIns="91425" bIns="91425" anchor="t" anchorCtr="0">
            <a:noAutofit/>
          </a:bodyPr>
          <a:lstStyle/>
          <a:p>
            <a:r>
              <a:rPr lang="en-US" altLang="en-US" sz="2800" b="1" dirty="0">
                <a:solidFill>
                  <a:srgbClr val="0070C0"/>
                </a:solidFill>
              </a:rPr>
              <a:t>Time Management</a:t>
            </a:r>
            <a:endParaRPr lang="en-US" altLang="en-US" sz="2400" dirty="0"/>
          </a:p>
          <a:p>
            <a:r>
              <a:rPr lang="en-US" altLang="en-US" sz="2400" dirty="0"/>
              <a:t>60 seconds from the last out </a:t>
            </a:r>
          </a:p>
          <a:p>
            <a:r>
              <a:rPr lang="en-US" altLang="en-US" sz="2400" dirty="0"/>
              <a:t>Warm up pitches</a:t>
            </a:r>
          </a:p>
          <a:p>
            <a:r>
              <a:rPr lang="en-US" altLang="en-US" sz="2400" dirty="0"/>
              <a:t>   Batter, keep a foot in the box</a:t>
            </a:r>
          </a:p>
          <a:p>
            <a:r>
              <a:rPr lang="en-US" altLang="en-US" sz="2400" dirty="0"/>
              <a:t>   Tactics that hasten or delay the game, </a:t>
            </a:r>
            <a:endParaRPr lang="en-US" altLang="en-US" sz="900" dirty="0"/>
          </a:p>
          <a:p>
            <a:r>
              <a:rPr lang="en-US" altLang="en-US" sz="2400" dirty="0"/>
              <a:t>   Tie Breaker, </a:t>
            </a:r>
          </a:p>
          <a:p>
            <a:r>
              <a:rPr lang="en-US" altLang="en-US" sz="2400" dirty="0"/>
              <a:t>Get the correct runner on  2B</a:t>
            </a:r>
            <a:endParaRPr sz="2400" dirty="0">
              <a:solidFill>
                <a:srgbClr val="4E3B30"/>
              </a:solidFill>
            </a:endParaRPr>
          </a:p>
          <a:p>
            <a:pPr marL="749300" lvl="0" indent="-279400" rtl="0">
              <a:lnSpc>
                <a:spcPct val="120000"/>
              </a:lnSpc>
              <a:spcBef>
                <a:spcPts val="600"/>
              </a:spcBef>
              <a:spcAft>
                <a:spcPts val="0"/>
              </a:spcAft>
              <a:buNone/>
            </a:pPr>
            <a:r>
              <a:rPr lang="en" sz="2800" dirty="0">
                <a:solidFill>
                  <a:srgbClr val="4E3B30"/>
                </a:solidFill>
              </a:rPr>
              <a:t>	</a:t>
            </a:r>
          </a:p>
          <a:p>
            <a:pPr marL="749300" lvl="0" indent="-279400" rtl="0">
              <a:lnSpc>
                <a:spcPct val="120000"/>
              </a:lnSpc>
              <a:spcBef>
                <a:spcPts val="600"/>
              </a:spcBef>
              <a:spcAft>
                <a:spcPts val="0"/>
              </a:spcAft>
              <a:buNone/>
            </a:pPr>
            <a:r>
              <a:rPr lang="en" sz="2800" dirty="0">
                <a:solidFill>
                  <a:srgbClr val="4E3B30"/>
                </a:solidFill>
              </a:rPr>
              <a:t>	</a:t>
            </a:r>
            <a:r>
              <a:rPr lang="en" dirty="0"/>
              <a:t> </a:t>
            </a:r>
          </a:p>
          <a:p>
            <a:pPr lvl="0" rtl="0">
              <a:spcBef>
                <a:spcPts val="0"/>
              </a:spcBef>
              <a:buNone/>
            </a:pPr>
            <a:endParaRPr dirty="0"/>
          </a:p>
          <a:p>
            <a:pPr lvl="0" rtl="0">
              <a:spcBef>
                <a:spcPts val="0"/>
              </a:spcBef>
              <a:buNone/>
            </a:pPr>
            <a:endParaRPr dirty="0"/>
          </a:p>
        </p:txBody>
      </p:sp>
    </p:spTree>
    <p:extLst>
      <p:ext uri="{BB962C8B-B14F-4D97-AF65-F5344CB8AC3E}">
        <p14:creationId xmlns:p14="http://schemas.microsoft.com/office/powerpoint/2010/main" val="3165562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140">
                                            <p:txEl>
                                              <p:pRg st="0" end="0"/>
                                            </p:txEl>
                                          </p:spTgt>
                                        </p:tgtEl>
                                        <p:attrNameLst>
                                          <p:attrName>style.visibility</p:attrName>
                                        </p:attrNameLst>
                                      </p:cBhvr>
                                      <p:to>
                                        <p:strVal val="visible"/>
                                      </p:to>
                                    </p:set>
                                    <p:anim calcmode="lin" valueType="num">
                                      <p:cBhvr additive="base">
                                        <p:cTn id="11" dur="500" fill="hold"/>
                                        <p:tgtEl>
                                          <p:spTgt spid="140">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4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40">
                                            <p:txEl>
                                              <p:pRg st="1" end="1"/>
                                            </p:txEl>
                                          </p:spTgt>
                                        </p:tgtEl>
                                        <p:attrNameLst>
                                          <p:attrName>style.visibility</p:attrName>
                                        </p:attrNameLst>
                                      </p:cBhvr>
                                      <p:to>
                                        <p:strVal val="visible"/>
                                      </p:to>
                                    </p:set>
                                    <p:anim calcmode="lin" valueType="num">
                                      <p:cBhvr additive="base">
                                        <p:cTn id="17" dur="500" fill="hold"/>
                                        <p:tgtEl>
                                          <p:spTgt spid="140">
                                            <p:txEl>
                                              <p:pRg st="1" end="1"/>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140">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140">
                                            <p:txEl>
                                              <p:pRg st="2" end="2"/>
                                            </p:txEl>
                                          </p:spTgt>
                                        </p:tgtEl>
                                        <p:attrNameLst>
                                          <p:attrName>style.visibility</p:attrName>
                                        </p:attrNameLst>
                                      </p:cBhvr>
                                      <p:to>
                                        <p:strVal val="visible"/>
                                      </p:to>
                                    </p:set>
                                    <p:anim calcmode="lin" valueType="num">
                                      <p:cBhvr additive="base">
                                        <p:cTn id="23" dur="500" fill="hold"/>
                                        <p:tgtEl>
                                          <p:spTgt spid="140">
                                            <p:txEl>
                                              <p:pRg st="2" end="2"/>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140">
                                            <p:txEl>
                                              <p:pRg st="2" end="2"/>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40">
                                            <p:txEl>
                                              <p:pRg st="3" end="3"/>
                                            </p:txEl>
                                          </p:spTgt>
                                        </p:tgtEl>
                                        <p:attrNameLst>
                                          <p:attrName>style.visibility</p:attrName>
                                        </p:attrNameLst>
                                      </p:cBhvr>
                                      <p:to>
                                        <p:strVal val="visible"/>
                                      </p:to>
                                    </p:set>
                                    <p:anim calcmode="lin" valueType="num">
                                      <p:cBhvr additive="base">
                                        <p:cTn id="27" dur="500" fill="hold"/>
                                        <p:tgtEl>
                                          <p:spTgt spid="140">
                                            <p:txEl>
                                              <p:pRg st="3" end="3"/>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140">
                                            <p:txEl>
                                              <p:pRg st="3" end="3"/>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40">
                                            <p:txEl>
                                              <p:pRg st="4" end="4"/>
                                            </p:txEl>
                                          </p:spTgt>
                                        </p:tgtEl>
                                        <p:attrNameLst>
                                          <p:attrName>style.visibility</p:attrName>
                                        </p:attrNameLst>
                                      </p:cBhvr>
                                      <p:to>
                                        <p:strVal val="visible"/>
                                      </p:to>
                                    </p:set>
                                    <p:anim calcmode="lin" valueType="num">
                                      <p:cBhvr additive="base">
                                        <p:cTn id="31" dur="500" fill="hold"/>
                                        <p:tgtEl>
                                          <p:spTgt spid="140">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40">
                                            <p:txEl>
                                              <p:pRg st="4" end="4"/>
                                            </p:txEl>
                                          </p:spTgt>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140">
                                            <p:txEl>
                                              <p:pRg st="5" end="5"/>
                                            </p:txEl>
                                          </p:spTgt>
                                        </p:tgtEl>
                                        <p:attrNameLst>
                                          <p:attrName>style.visibility</p:attrName>
                                        </p:attrNameLst>
                                      </p:cBhvr>
                                      <p:to>
                                        <p:strVal val="visible"/>
                                      </p:to>
                                    </p:set>
                                    <p:anim calcmode="lin" valueType="num">
                                      <p:cBhvr additive="base">
                                        <p:cTn id="35" dur="500" fill="hold"/>
                                        <p:tgtEl>
                                          <p:spTgt spid="140">
                                            <p:txEl>
                                              <p:pRg st="5" end="5"/>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140">
                                            <p:txEl>
                                              <p:pRg st="5" end="5"/>
                                            </p:txEl>
                                          </p:spTgt>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140">
                                            <p:txEl>
                                              <p:pRg st="6" end="6"/>
                                            </p:txEl>
                                          </p:spTgt>
                                        </p:tgtEl>
                                        <p:attrNameLst>
                                          <p:attrName>style.visibility</p:attrName>
                                        </p:attrNameLst>
                                      </p:cBhvr>
                                      <p:to>
                                        <p:strVal val="visible"/>
                                      </p:to>
                                    </p:set>
                                    <p:anim calcmode="lin" valueType="num">
                                      <p:cBhvr additive="base">
                                        <p:cTn id="39" dur="500" fill="hold"/>
                                        <p:tgtEl>
                                          <p:spTgt spid="140">
                                            <p:txEl>
                                              <p:pRg st="6" end="6"/>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140">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9"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Shape 139"/>
          <p:cNvSpPr txBox="1">
            <a:spLocks noGrp="1"/>
          </p:cNvSpPr>
          <p:nvPr>
            <p:ph type="title"/>
          </p:nvPr>
        </p:nvSpPr>
        <p:spPr>
          <a:xfrm>
            <a:off x="275081" y="212275"/>
            <a:ext cx="8951100" cy="572700"/>
          </a:xfrm>
          <a:prstGeom prst="rect">
            <a:avLst/>
          </a:prstGeom>
        </p:spPr>
        <p:txBody>
          <a:bodyPr lIns="91425" tIns="91425" rIns="91425" bIns="91425" anchor="t" anchorCtr="0">
            <a:noAutofit/>
          </a:bodyPr>
          <a:lstStyle/>
          <a:p>
            <a:pPr lvl="0" rtl="0">
              <a:spcBef>
                <a:spcPts val="0"/>
              </a:spcBef>
              <a:buNone/>
            </a:pPr>
            <a:r>
              <a:rPr lang="en" sz="3200" b="1" dirty="0"/>
              <a:t>GAME MANAGEMENT - DURING GAME </a:t>
            </a:r>
          </a:p>
          <a:p>
            <a:pPr lvl="0" rtl="0">
              <a:spcBef>
                <a:spcPts val="0"/>
              </a:spcBef>
              <a:buNone/>
            </a:pPr>
            <a:endParaRPr sz="3600" b="1" dirty="0"/>
          </a:p>
        </p:txBody>
      </p:sp>
      <p:sp>
        <p:nvSpPr>
          <p:cNvPr id="140" name="Shape 140"/>
          <p:cNvSpPr txBox="1">
            <a:spLocks noGrp="1"/>
          </p:cNvSpPr>
          <p:nvPr>
            <p:ph type="body" idx="1"/>
          </p:nvPr>
        </p:nvSpPr>
        <p:spPr>
          <a:xfrm>
            <a:off x="215225" y="981021"/>
            <a:ext cx="8520600" cy="3606477"/>
          </a:xfrm>
          <a:prstGeom prst="rect">
            <a:avLst/>
          </a:prstGeom>
        </p:spPr>
        <p:txBody>
          <a:bodyPr lIns="91425" tIns="91425" rIns="91425" bIns="91425" anchor="t" anchorCtr="0">
            <a:noAutofit/>
          </a:bodyPr>
          <a:lstStyle/>
          <a:p>
            <a:r>
              <a:rPr lang="en-US" altLang="en-US" sz="2800" b="1" dirty="0">
                <a:solidFill>
                  <a:srgbClr val="0070C0"/>
                </a:solidFill>
              </a:rPr>
              <a:t>Exit Strategy</a:t>
            </a:r>
          </a:p>
          <a:p>
            <a:r>
              <a:rPr lang="en-US" altLang="en-US" sz="2800" dirty="0"/>
              <a:t>Post Game</a:t>
            </a:r>
          </a:p>
          <a:p>
            <a:r>
              <a:rPr lang="en-US" altLang="en-US" sz="2800" dirty="0"/>
              <a:t>	Use game notes</a:t>
            </a:r>
          </a:p>
          <a:p>
            <a:r>
              <a:rPr lang="en-US" altLang="en-US" sz="2800" dirty="0"/>
              <a:t>	Time to teach/learn, evaluate performance</a:t>
            </a:r>
          </a:p>
          <a:p>
            <a:r>
              <a:rPr lang="en-US" altLang="en-US" sz="2800" dirty="0"/>
              <a:t>	Invest for future improvement</a:t>
            </a:r>
            <a:endParaRPr lang="en" sz="2800" dirty="0">
              <a:solidFill>
                <a:srgbClr val="4E3B30"/>
              </a:solidFill>
            </a:endParaRPr>
          </a:p>
          <a:p>
            <a:pPr marL="749300" lvl="0" indent="-279400" rtl="0">
              <a:lnSpc>
                <a:spcPct val="120000"/>
              </a:lnSpc>
              <a:spcBef>
                <a:spcPts val="600"/>
              </a:spcBef>
              <a:spcAft>
                <a:spcPts val="0"/>
              </a:spcAft>
              <a:buNone/>
            </a:pPr>
            <a:r>
              <a:rPr lang="en" sz="2800" dirty="0">
                <a:solidFill>
                  <a:srgbClr val="4E3B30"/>
                </a:solidFill>
              </a:rPr>
              <a:t>	</a:t>
            </a:r>
            <a:r>
              <a:rPr lang="en" dirty="0"/>
              <a:t> </a:t>
            </a:r>
          </a:p>
          <a:p>
            <a:pPr lvl="0" rtl="0">
              <a:spcBef>
                <a:spcPts val="0"/>
              </a:spcBef>
              <a:buNone/>
            </a:pPr>
            <a:endParaRPr dirty="0"/>
          </a:p>
          <a:p>
            <a:pPr lvl="0" rtl="0">
              <a:spcBef>
                <a:spcPts val="0"/>
              </a:spcBef>
              <a:buNone/>
            </a:pPr>
            <a:endParaRPr dirty="0"/>
          </a:p>
        </p:txBody>
      </p:sp>
    </p:spTree>
    <p:extLst>
      <p:ext uri="{BB962C8B-B14F-4D97-AF65-F5344CB8AC3E}">
        <p14:creationId xmlns:p14="http://schemas.microsoft.com/office/powerpoint/2010/main" val="1584303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140">
                                            <p:txEl>
                                              <p:pRg st="0" end="0"/>
                                            </p:txEl>
                                          </p:spTgt>
                                        </p:tgtEl>
                                        <p:attrNameLst>
                                          <p:attrName>style.visibility</p:attrName>
                                        </p:attrNameLst>
                                      </p:cBhvr>
                                      <p:to>
                                        <p:strVal val="visible"/>
                                      </p:to>
                                    </p:set>
                                    <p:anim calcmode="lin" valueType="num">
                                      <p:cBhvr additive="base">
                                        <p:cTn id="11" dur="500" fill="hold"/>
                                        <p:tgtEl>
                                          <p:spTgt spid="140">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4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40">
                                            <p:txEl>
                                              <p:pRg st="1" end="1"/>
                                            </p:txEl>
                                          </p:spTgt>
                                        </p:tgtEl>
                                        <p:attrNameLst>
                                          <p:attrName>style.visibility</p:attrName>
                                        </p:attrNameLst>
                                      </p:cBhvr>
                                      <p:to>
                                        <p:strVal val="visible"/>
                                      </p:to>
                                    </p:set>
                                    <p:anim calcmode="lin" valueType="num">
                                      <p:cBhvr additive="base">
                                        <p:cTn id="17" dur="500" fill="hold"/>
                                        <p:tgtEl>
                                          <p:spTgt spid="140">
                                            <p:txEl>
                                              <p:pRg st="1" end="1"/>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140">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140">
                                            <p:txEl>
                                              <p:pRg st="2" end="2"/>
                                            </p:txEl>
                                          </p:spTgt>
                                        </p:tgtEl>
                                        <p:attrNameLst>
                                          <p:attrName>style.visibility</p:attrName>
                                        </p:attrNameLst>
                                      </p:cBhvr>
                                      <p:to>
                                        <p:strVal val="visible"/>
                                      </p:to>
                                    </p:set>
                                    <p:anim calcmode="lin" valueType="num">
                                      <p:cBhvr additive="base">
                                        <p:cTn id="23" dur="500" fill="hold"/>
                                        <p:tgtEl>
                                          <p:spTgt spid="140">
                                            <p:txEl>
                                              <p:pRg st="2" end="2"/>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140">
                                            <p:txEl>
                                              <p:pRg st="2" end="2"/>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40">
                                            <p:txEl>
                                              <p:pRg st="3" end="3"/>
                                            </p:txEl>
                                          </p:spTgt>
                                        </p:tgtEl>
                                        <p:attrNameLst>
                                          <p:attrName>style.visibility</p:attrName>
                                        </p:attrNameLst>
                                      </p:cBhvr>
                                      <p:to>
                                        <p:strVal val="visible"/>
                                      </p:to>
                                    </p:set>
                                    <p:anim calcmode="lin" valueType="num">
                                      <p:cBhvr additive="base">
                                        <p:cTn id="27" dur="500" fill="hold"/>
                                        <p:tgtEl>
                                          <p:spTgt spid="140">
                                            <p:txEl>
                                              <p:pRg st="3" end="3"/>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140">
                                            <p:txEl>
                                              <p:pRg st="3" end="3"/>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40">
                                            <p:txEl>
                                              <p:pRg st="4" end="4"/>
                                            </p:txEl>
                                          </p:spTgt>
                                        </p:tgtEl>
                                        <p:attrNameLst>
                                          <p:attrName>style.visibility</p:attrName>
                                        </p:attrNameLst>
                                      </p:cBhvr>
                                      <p:to>
                                        <p:strVal val="visible"/>
                                      </p:to>
                                    </p:set>
                                    <p:anim calcmode="lin" valueType="num">
                                      <p:cBhvr additive="base">
                                        <p:cTn id="31" dur="500" fill="hold"/>
                                        <p:tgtEl>
                                          <p:spTgt spid="140">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40">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9"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Shape 145"/>
          <p:cNvSpPr txBox="1">
            <a:spLocks noGrp="1"/>
          </p:cNvSpPr>
          <p:nvPr>
            <p:ph type="title"/>
          </p:nvPr>
        </p:nvSpPr>
        <p:spPr>
          <a:xfrm>
            <a:off x="311700" y="294969"/>
            <a:ext cx="8520600" cy="572700"/>
          </a:xfrm>
          <a:prstGeom prst="rect">
            <a:avLst/>
          </a:prstGeom>
        </p:spPr>
        <p:txBody>
          <a:bodyPr lIns="91425" tIns="91425" rIns="91425" bIns="91425" anchor="t" anchorCtr="0">
            <a:noAutofit/>
          </a:bodyPr>
          <a:lstStyle/>
          <a:p>
            <a:pPr lvl="0" algn="ctr"/>
            <a:r>
              <a:rPr lang="en" sz="3600" dirty="0"/>
              <a:t>GAME MANAGEMENT </a:t>
            </a:r>
            <a:endParaRPr sz="3600" dirty="0"/>
          </a:p>
        </p:txBody>
      </p:sp>
      <p:sp>
        <p:nvSpPr>
          <p:cNvPr id="146" name="Shape 146"/>
          <p:cNvSpPr txBox="1">
            <a:spLocks noGrp="1"/>
          </p:cNvSpPr>
          <p:nvPr>
            <p:ph type="body" idx="1"/>
          </p:nvPr>
        </p:nvSpPr>
        <p:spPr>
          <a:xfrm>
            <a:off x="311700" y="1152475"/>
            <a:ext cx="8520600" cy="3416400"/>
          </a:xfrm>
          <a:prstGeom prst="rect">
            <a:avLst/>
          </a:prstGeom>
        </p:spPr>
        <p:txBody>
          <a:bodyPr lIns="91425" tIns="91425" rIns="91425" bIns="91425" anchor="t" anchorCtr="0">
            <a:noAutofit/>
          </a:bodyPr>
          <a:lstStyle/>
          <a:p>
            <a:r>
              <a:rPr lang="en-US" altLang="en-US" sz="2800" dirty="0"/>
              <a:t>Difference Between 1A and 5A?</a:t>
            </a:r>
          </a:p>
          <a:p>
            <a:r>
              <a:rPr lang="en-US" altLang="en-US" sz="2800" dirty="0"/>
              <a:t>Difference between conference play district play &amp; state championship play?</a:t>
            </a: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146">
                                            <p:txEl>
                                              <p:pRg st="0" end="0"/>
                                            </p:txEl>
                                          </p:spTgt>
                                        </p:tgtEl>
                                        <p:attrNameLst>
                                          <p:attrName>style.visibility</p:attrName>
                                        </p:attrNameLst>
                                      </p:cBhvr>
                                      <p:to>
                                        <p:strVal val="visible"/>
                                      </p:to>
                                    </p:set>
                                    <p:anim calcmode="lin" valueType="num">
                                      <p:cBhvr additive="base">
                                        <p:cTn id="11" dur="500" fill="hold"/>
                                        <p:tgtEl>
                                          <p:spTgt spid="146">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4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46">
                                            <p:txEl>
                                              <p:pRg st="1" end="1"/>
                                            </p:txEl>
                                          </p:spTgt>
                                        </p:tgtEl>
                                        <p:attrNameLst>
                                          <p:attrName>style.visibility</p:attrName>
                                        </p:attrNameLst>
                                      </p:cBhvr>
                                      <p:to>
                                        <p:strVal val="visible"/>
                                      </p:to>
                                    </p:set>
                                    <p:anim calcmode="lin" valueType="num">
                                      <p:cBhvr additive="base">
                                        <p:cTn id="17" dur="500" fill="hold"/>
                                        <p:tgtEl>
                                          <p:spTgt spid="146">
                                            <p:txEl>
                                              <p:pRg st="1" end="1"/>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146">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5"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700" y="445025"/>
            <a:ext cx="8520600" cy="947102"/>
          </a:xfrm>
        </p:spPr>
        <p:txBody>
          <a:bodyPr/>
          <a:lstStyle/>
          <a:p>
            <a:pPr algn="ctr"/>
            <a:r>
              <a:rPr lang="en-US" sz="4800" dirty="0"/>
              <a:t>QUESTIONS</a:t>
            </a:r>
          </a:p>
        </p:txBody>
      </p:sp>
      <p:pic>
        <p:nvPicPr>
          <p:cNvPr id="5" name="Picture 2" descr="Image result for nfhs logo">
            <a:extLst>
              <a:ext uri="{FF2B5EF4-FFF2-40B4-BE49-F238E27FC236}">
                <a16:creationId xmlns:a16="http://schemas.microsoft.com/office/drawing/2014/main" id="{A19086AF-24C4-40C7-AB6F-EAB201E0FF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98222" y="1758090"/>
            <a:ext cx="2807371" cy="28073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19243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59DBA8-C05F-4FE7-AFC2-046238C88473}"/>
              </a:ext>
            </a:extLst>
          </p:cNvPr>
          <p:cNvSpPr>
            <a:spLocks noGrp="1"/>
          </p:cNvSpPr>
          <p:nvPr>
            <p:ph type="title"/>
          </p:nvPr>
        </p:nvSpPr>
        <p:spPr>
          <a:xfrm>
            <a:off x="2548218" y="0"/>
            <a:ext cx="3751729" cy="396690"/>
          </a:xfrm>
        </p:spPr>
        <p:txBody>
          <a:bodyPr/>
          <a:lstStyle/>
          <a:p>
            <a:r>
              <a:rPr lang="en-US" sz="1800" dirty="0"/>
              <a:t>Case Study In Managing the Game</a:t>
            </a:r>
          </a:p>
        </p:txBody>
      </p:sp>
      <p:pic>
        <p:nvPicPr>
          <p:cNvPr id="4" name="Online Media 3" title="Lisa Fernandez Ejected UCLA Vs Texas A&amp;M">
            <a:hlinkClick r:id="" action="ppaction://media"/>
            <a:extLst>
              <a:ext uri="{FF2B5EF4-FFF2-40B4-BE49-F238E27FC236}">
                <a16:creationId xmlns:a16="http://schemas.microsoft.com/office/drawing/2014/main" id="{6AA2A1F1-1008-4799-AE6B-E46211BA3270}"/>
              </a:ext>
            </a:extLst>
          </p:cNvPr>
          <p:cNvPicPr>
            <a:picLocks noRot="1" noChangeAspect="1"/>
          </p:cNvPicPr>
          <p:nvPr>
            <a:videoFile r:link="rId1"/>
          </p:nvPr>
        </p:nvPicPr>
        <p:blipFill>
          <a:blip r:embed="rId3"/>
          <a:stretch>
            <a:fillRect/>
          </a:stretch>
        </p:blipFill>
        <p:spPr>
          <a:xfrm>
            <a:off x="430306" y="391980"/>
            <a:ext cx="8409769" cy="4751520"/>
          </a:xfrm>
          <a:prstGeom prst="rect">
            <a:avLst/>
          </a:prstGeom>
        </p:spPr>
      </p:pic>
    </p:spTree>
    <p:extLst>
      <p:ext uri="{BB962C8B-B14F-4D97-AF65-F5344CB8AC3E}">
        <p14:creationId xmlns:p14="http://schemas.microsoft.com/office/powerpoint/2010/main" val="3143169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Shape 60"/>
          <p:cNvSpPr txBox="1">
            <a:spLocks noGrp="1"/>
          </p:cNvSpPr>
          <p:nvPr>
            <p:ph type="title"/>
          </p:nvPr>
        </p:nvSpPr>
        <p:spPr>
          <a:xfrm>
            <a:off x="311700" y="118450"/>
            <a:ext cx="8520600" cy="572700"/>
          </a:xfrm>
          <a:prstGeom prst="rect">
            <a:avLst/>
          </a:prstGeom>
        </p:spPr>
        <p:txBody>
          <a:bodyPr lIns="91425" tIns="91425" rIns="91425" bIns="91425" anchor="t" anchorCtr="0">
            <a:noAutofit/>
          </a:bodyPr>
          <a:lstStyle/>
          <a:p>
            <a:pPr lvl="0" algn="ctr">
              <a:spcBef>
                <a:spcPts val="0"/>
              </a:spcBef>
              <a:buNone/>
            </a:pPr>
            <a:r>
              <a:rPr lang="en-US" sz="3000" b="1" dirty="0"/>
              <a:t>Game Management Overview</a:t>
            </a:r>
            <a:endParaRPr lang="en" sz="3000" b="1" dirty="0"/>
          </a:p>
        </p:txBody>
      </p:sp>
      <p:sp>
        <p:nvSpPr>
          <p:cNvPr id="3" name="TextBox 2">
            <a:extLst>
              <a:ext uri="{FF2B5EF4-FFF2-40B4-BE49-F238E27FC236}">
                <a16:creationId xmlns:a16="http://schemas.microsoft.com/office/drawing/2014/main" id="{75720849-94B0-40F7-AF73-BB79A8CF89FF}"/>
              </a:ext>
            </a:extLst>
          </p:cNvPr>
          <p:cNvSpPr txBox="1"/>
          <p:nvPr/>
        </p:nvSpPr>
        <p:spPr>
          <a:xfrm>
            <a:off x="108488" y="844664"/>
            <a:ext cx="5261675" cy="4093428"/>
          </a:xfrm>
          <a:prstGeom prst="rect">
            <a:avLst/>
          </a:prstGeom>
          <a:noFill/>
        </p:spPr>
        <p:txBody>
          <a:bodyPr wrap="square" rtlCol="0">
            <a:spAutoFit/>
          </a:bodyPr>
          <a:lstStyle/>
          <a:p>
            <a:pPr marL="342900" indent="-342900">
              <a:buFont typeface="Wingdings" panose="05000000000000000000" pitchFamily="2" charset="2"/>
              <a:buChar char="Ø"/>
            </a:pPr>
            <a:r>
              <a:rPr lang="en-US" sz="2000" dirty="0"/>
              <a:t>Definition</a:t>
            </a:r>
          </a:p>
          <a:p>
            <a:r>
              <a:rPr lang="en-US" sz="2000" dirty="0"/>
              <a:t>     What it is and what it looks like.</a:t>
            </a:r>
          </a:p>
          <a:p>
            <a:r>
              <a:rPr lang="en-US" sz="2000" dirty="0"/>
              <a:t>     	How it is developed</a:t>
            </a:r>
          </a:p>
          <a:p>
            <a:r>
              <a:rPr lang="en-US" sz="2000" dirty="0"/>
              <a:t>	How it is maintained</a:t>
            </a:r>
          </a:p>
          <a:p>
            <a:r>
              <a:rPr lang="en-US" sz="2000" dirty="0"/>
              <a:t>	How it is refined</a:t>
            </a:r>
          </a:p>
          <a:p>
            <a:pPr marL="342900" indent="-342900">
              <a:buFont typeface="Wingdings" panose="05000000000000000000" pitchFamily="2" charset="2"/>
              <a:buChar char="Ø"/>
            </a:pPr>
            <a:r>
              <a:rPr lang="en-US" sz="2000" dirty="0"/>
              <a:t>“Facilitator vs Dictator”</a:t>
            </a:r>
          </a:p>
          <a:p>
            <a:pPr marL="342900" indent="-342900">
              <a:buFont typeface="Wingdings" panose="05000000000000000000" pitchFamily="2" charset="2"/>
              <a:buChar char="Ø"/>
            </a:pPr>
            <a:r>
              <a:rPr lang="en-US" sz="2000" dirty="0"/>
              <a:t> Professional Actions and Appearance</a:t>
            </a:r>
          </a:p>
          <a:p>
            <a:pPr marL="342900" indent="-342900">
              <a:buFont typeface="Wingdings" panose="05000000000000000000" pitchFamily="2" charset="2"/>
              <a:buChar char="Ø"/>
            </a:pPr>
            <a:r>
              <a:rPr lang="en-US" sz="2000" dirty="0"/>
              <a:t>Communications…Verbal and Non-Verbal</a:t>
            </a:r>
          </a:p>
          <a:p>
            <a:pPr marL="342900" indent="-342900">
              <a:buFont typeface="Wingdings" panose="05000000000000000000" pitchFamily="2" charset="2"/>
              <a:buChar char="Ø"/>
            </a:pPr>
            <a:r>
              <a:rPr lang="en-US" sz="2000" dirty="0"/>
              <a:t>Preventative Umpiring</a:t>
            </a:r>
          </a:p>
          <a:p>
            <a:pPr marL="342900" indent="-342900">
              <a:buFont typeface="Wingdings" panose="05000000000000000000" pitchFamily="2" charset="2"/>
              <a:buChar char="Ø"/>
            </a:pPr>
            <a:r>
              <a:rPr lang="en-US" sz="2000" dirty="0"/>
              <a:t>Experience</a:t>
            </a:r>
          </a:p>
          <a:p>
            <a:pPr marL="342900" indent="-342900">
              <a:buFont typeface="Wingdings" panose="05000000000000000000" pitchFamily="2" charset="2"/>
              <a:buChar char="Ø"/>
            </a:pPr>
            <a:r>
              <a:rPr lang="en-US" sz="2000" dirty="0"/>
              <a:t>Pre-Game</a:t>
            </a:r>
          </a:p>
          <a:p>
            <a:pPr marL="342900" indent="-342900">
              <a:buFont typeface="Wingdings" panose="05000000000000000000" pitchFamily="2" charset="2"/>
              <a:buChar char="Ø"/>
            </a:pPr>
            <a:r>
              <a:rPr lang="en-US" sz="2000" dirty="0"/>
              <a:t>Sportsmanship</a:t>
            </a:r>
          </a:p>
          <a:p>
            <a:pPr marL="342900" indent="-342900">
              <a:buFont typeface="Wingdings" panose="05000000000000000000" pitchFamily="2" charset="2"/>
              <a:buChar char="Ø"/>
            </a:pPr>
            <a:r>
              <a:rPr lang="en-US" sz="2000" dirty="0"/>
              <a:t>Game Time, Post Game</a:t>
            </a:r>
            <a:endParaRPr lang="en-US" dirty="0"/>
          </a:p>
        </p:txBody>
      </p:sp>
      <p:pic>
        <p:nvPicPr>
          <p:cNvPr id="4" name="Picture 3">
            <a:extLst>
              <a:ext uri="{FF2B5EF4-FFF2-40B4-BE49-F238E27FC236}">
                <a16:creationId xmlns:a16="http://schemas.microsoft.com/office/drawing/2014/main" id="{9ED31F15-2B5A-450D-9413-484EF01568DB}"/>
              </a:ext>
            </a:extLst>
          </p:cNvPr>
          <p:cNvPicPr>
            <a:picLocks noChangeAspect="1"/>
          </p:cNvPicPr>
          <p:nvPr/>
        </p:nvPicPr>
        <p:blipFill>
          <a:blip r:embed="rId3"/>
          <a:stretch>
            <a:fillRect/>
          </a:stretch>
        </p:blipFill>
        <p:spPr>
          <a:xfrm>
            <a:off x="5284922" y="3270810"/>
            <a:ext cx="3845481" cy="1872690"/>
          </a:xfrm>
          <a:prstGeom prst="rect">
            <a:avLst/>
          </a:prstGeom>
        </p:spPr>
      </p:pic>
      <p:pic>
        <p:nvPicPr>
          <p:cNvPr id="5" name="Picture 4">
            <a:extLst>
              <a:ext uri="{FF2B5EF4-FFF2-40B4-BE49-F238E27FC236}">
                <a16:creationId xmlns:a16="http://schemas.microsoft.com/office/drawing/2014/main" id="{1E855AA9-4E72-4FDB-907A-F8F1CAB3BA72}"/>
              </a:ext>
            </a:extLst>
          </p:cNvPr>
          <p:cNvPicPr>
            <a:picLocks noChangeAspect="1"/>
          </p:cNvPicPr>
          <p:nvPr/>
        </p:nvPicPr>
        <p:blipFill>
          <a:blip r:embed="rId4"/>
          <a:stretch>
            <a:fillRect/>
          </a:stretch>
        </p:blipFill>
        <p:spPr>
          <a:xfrm>
            <a:off x="4572000" y="631884"/>
            <a:ext cx="4572000" cy="2183285"/>
          </a:xfrm>
          <a:prstGeom prst="rect">
            <a:avLst/>
          </a:prstGeom>
        </p:spPr>
      </p:pic>
    </p:spTree>
    <p:extLst>
      <p:ext uri="{BB962C8B-B14F-4D97-AF65-F5344CB8AC3E}">
        <p14:creationId xmlns:p14="http://schemas.microsoft.com/office/powerpoint/2010/main" val="12285601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Shape 67"/>
          <p:cNvSpPr txBox="1">
            <a:spLocks noGrp="1"/>
          </p:cNvSpPr>
          <p:nvPr>
            <p:ph type="title"/>
          </p:nvPr>
        </p:nvSpPr>
        <p:spPr>
          <a:xfrm>
            <a:off x="311700" y="162975"/>
            <a:ext cx="8520600" cy="1074600"/>
          </a:xfrm>
          <a:prstGeom prst="rect">
            <a:avLst/>
          </a:prstGeom>
        </p:spPr>
        <p:txBody>
          <a:bodyPr lIns="91425" tIns="91425" rIns="91425" bIns="91425" anchor="t" anchorCtr="0">
            <a:noAutofit/>
          </a:bodyPr>
          <a:lstStyle/>
          <a:p>
            <a:pPr lvl="0" algn="ctr">
              <a:lnSpc>
                <a:spcPct val="120000"/>
              </a:lnSpc>
              <a:spcBef>
                <a:spcPts val="0"/>
              </a:spcBef>
              <a:buClr>
                <a:schemeClr val="dk1"/>
              </a:buClr>
              <a:buSzPct val="25000"/>
              <a:buFont typeface="Arial"/>
              <a:buNone/>
            </a:pPr>
            <a:r>
              <a:rPr lang="en" sz="4800" b="1" dirty="0">
                <a:solidFill>
                  <a:srgbClr val="000000"/>
                </a:solidFill>
              </a:rPr>
              <a:t>Successful Umpires</a:t>
            </a:r>
          </a:p>
          <a:p>
            <a:pPr lvl="0">
              <a:spcBef>
                <a:spcPts val="0"/>
              </a:spcBef>
              <a:buNone/>
            </a:pPr>
            <a:endParaRPr dirty="0"/>
          </a:p>
        </p:txBody>
      </p:sp>
      <p:sp>
        <p:nvSpPr>
          <p:cNvPr id="68" name="Shape 68"/>
          <p:cNvSpPr txBox="1">
            <a:spLocks noGrp="1"/>
          </p:cNvSpPr>
          <p:nvPr>
            <p:ph type="body" idx="1"/>
          </p:nvPr>
        </p:nvSpPr>
        <p:spPr>
          <a:xfrm>
            <a:off x="311699" y="1152475"/>
            <a:ext cx="8682245" cy="3990900"/>
          </a:xfrm>
          <a:prstGeom prst="rect">
            <a:avLst/>
          </a:prstGeom>
        </p:spPr>
        <p:txBody>
          <a:bodyPr lIns="91425" tIns="91425" rIns="91425" bIns="91425" anchor="t" anchorCtr="0">
            <a:noAutofit/>
          </a:bodyPr>
          <a:lstStyle/>
          <a:p>
            <a:pPr marL="457200" lvl="0" indent="-69850" rtl="0">
              <a:lnSpc>
                <a:spcPct val="120000"/>
              </a:lnSpc>
              <a:spcBef>
                <a:spcPts val="0"/>
              </a:spcBef>
              <a:spcAft>
                <a:spcPts val="0"/>
              </a:spcAft>
              <a:buClr>
                <a:schemeClr val="dk1"/>
              </a:buClr>
              <a:buSzPct val="34375"/>
              <a:buFont typeface="Arial"/>
              <a:buNone/>
            </a:pPr>
            <a:r>
              <a:rPr lang="en" sz="3200" i="1" dirty="0">
                <a:solidFill>
                  <a:srgbClr val="000000"/>
                </a:solidFill>
                <a:latin typeface="Batang"/>
                <a:ea typeface="Batang"/>
                <a:cs typeface="Batang"/>
                <a:sym typeface="Batang"/>
              </a:rPr>
              <a:t>“Successful umpires have certain common qualities.” They include:		</a:t>
            </a:r>
          </a:p>
          <a:p>
            <a:pPr marL="457200" lvl="0" indent="387350">
              <a:lnSpc>
                <a:spcPct val="120000"/>
              </a:lnSpc>
              <a:spcBef>
                <a:spcPts val="0"/>
              </a:spcBef>
              <a:spcAft>
                <a:spcPts val="0"/>
              </a:spcAft>
              <a:buClr>
                <a:schemeClr val="dk1"/>
              </a:buClr>
              <a:buSzPct val="34375"/>
              <a:buFont typeface="Arial"/>
              <a:buNone/>
            </a:pPr>
            <a:r>
              <a:rPr lang="en" sz="3200" i="1" dirty="0">
                <a:solidFill>
                  <a:srgbClr val="000000"/>
                </a:solidFill>
                <a:latin typeface="Batang"/>
                <a:ea typeface="Batang"/>
                <a:cs typeface="Batang"/>
                <a:sym typeface="Batang"/>
              </a:rPr>
              <a:t>Effective game management</a:t>
            </a:r>
          </a:p>
          <a:p>
            <a:pPr marL="457200" lvl="0" indent="387350">
              <a:lnSpc>
                <a:spcPct val="120000"/>
              </a:lnSpc>
              <a:spcBef>
                <a:spcPts val="0"/>
              </a:spcBef>
              <a:spcAft>
                <a:spcPts val="0"/>
              </a:spcAft>
              <a:buClr>
                <a:schemeClr val="dk1"/>
              </a:buClr>
              <a:buSzPct val="34375"/>
              <a:buFont typeface="Arial"/>
              <a:buNone/>
            </a:pPr>
            <a:r>
              <a:rPr lang="en" sz="3200" i="1" dirty="0">
                <a:solidFill>
                  <a:srgbClr val="000000"/>
                </a:solidFill>
                <a:latin typeface="Batang"/>
                <a:ea typeface="Batang"/>
                <a:cs typeface="Batang"/>
                <a:sym typeface="Batang"/>
              </a:rPr>
              <a:t>Self control</a:t>
            </a:r>
          </a:p>
          <a:p>
            <a:pPr marL="457200" lvl="0" indent="457200" rtl="0">
              <a:lnSpc>
                <a:spcPct val="120000"/>
              </a:lnSpc>
              <a:spcBef>
                <a:spcPts val="0"/>
              </a:spcBef>
              <a:spcAft>
                <a:spcPts val="0"/>
              </a:spcAft>
              <a:buNone/>
            </a:pPr>
            <a:r>
              <a:rPr lang="en" sz="3200" i="1" dirty="0">
                <a:solidFill>
                  <a:srgbClr val="000000"/>
                </a:solidFill>
                <a:latin typeface="Batang"/>
                <a:ea typeface="Batang"/>
                <a:cs typeface="Batang"/>
                <a:sym typeface="Batang"/>
              </a:rPr>
              <a:t>A current knowledge of rules and </a:t>
            </a:r>
          </a:p>
          <a:p>
            <a:pPr marL="457200" lvl="0" indent="387350">
              <a:lnSpc>
                <a:spcPct val="120000"/>
              </a:lnSpc>
              <a:spcBef>
                <a:spcPts val="0"/>
              </a:spcBef>
              <a:spcAft>
                <a:spcPts val="0"/>
              </a:spcAft>
              <a:buClr>
                <a:schemeClr val="dk1"/>
              </a:buClr>
              <a:buSzPct val="34375"/>
              <a:buFont typeface="Arial"/>
              <a:buNone/>
            </a:pPr>
            <a:r>
              <a:rPr lang="en" sz="3200" i="1" dirty="0">
                <a:solidFill>
                  <a:srgbClr val="000000"/>
                </a:solidFill>
                <a:latin typeface="Batang"/>
                <a:ea typeface="Batang"/>
                <a:cs typeface="Batang"/>
                <a:sym typeface="Batang"/>
              </a:rPr>
              <a:t>mechanics</a:t>
            </a:r>
          </a:p>
          <a:p>
            <a:pPr lvl="0">
              <a:spcBef>
                <a:spcPts val="0"/>
              </a:spcBef>
              <a:buNone/>
            </a:pP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68">
                                            <p:txEl>
                                              <p:pRg st="0" end="0"/>
                                            </p:txEl>
                                          </p:spTgt>
                                        </p:tgtEl>
                                        <p:attrNameLst>
                                          <p:attrName>style.visibility</p:attrName>
                                        </p:attrNameLst>
                                      </p:cBhvr>
                                      <p:to>
                                        <p:strVal val="visible"/>
                                      </p:to>
                                    </p:set>
                                    <p:anim calcmode="lin" valueType="num">
                                      <p:cBhvr additive="base">
                                        <p:cTn id="11" dur="500" fill="hold"/>
                                        <p:tgtEl>
                                          <p:spTgt spid="68">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6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68">
                                            <p:txEl>
                                              <p:pRg st="1" end="1"/>
                                            </p:txEl>
                                          </p:spTgt>
                                        </p:tgtEl>
                                        <p:attrNameLst>
                                          <p:attrName>style.visibility</p:attrName>
                                        </p:attrNameLst>
                                      </p:cBhvr>
                                      <p:to>
                                        <p:strVal val="visible"/>
                                      </p:to>
                                    </p:set>
                                    <p:anim calcmode="lin" valueType="num">
                                      <p:cBhvr additive="base">
                                        <p:cTn id="17" dur="500" fill="hold"/>
                                        <p:tgtEl>
                                          <p:spTgt spid="68">
                                            <p:txEl>
                                              <p:pRg st="1" end="1"/>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68">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68">
                                            <p:txEl>
                                              <p:pRg st="2" end="2"/>
                                            </p:txEl>
                                          </p:spTgt>
                                        </p:tgtEl>
                                        <p:attrNameLst>
                                          <p:attrName>style.visibility</p:attrName>
                                        </p:attrNameLst>
                                      </p:cBhvr>
                                      <p:to>
                                        <p:strVal val="visible"/>
                                      </p:to>
                                    </p:set>
                                    <p:anim calcmode="lin" valueType="num">
                                      <p:cBhvr additive="base">
                                        <p:cTn id="23" dur="500" fill="hold"/>
                                        <p:tgtEl>
                                          <p:spTgt spid="68">
                                            <p:txEl>
                                              <p:pRg st="2" end="2"/>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68">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68">
                                            <p:txEl>
                                              <p:pRg st="3" end="3"/>
                                            </p:txEl>
                                          </p:spTgt>
                                        </p:tgtEl>
                                        <p:attrNameLst>
                                          <p:attrName>style.visibility</p:attrName>
                                        </p:attrNameLst>
                                      </p:cBhvr>
                                      <p:to>
                                        <p:strVal val="visible"/>
                                      </p:to>
                                    </p:set>
                                    <p:anim calcmode="lin" valueType="num">
                                      <p:cBhvr additive="base">
                                        <p:cTn id="29" dur="500" fill="hold"/>
                                        <p:tgtEl>
                                          <p:spTgt spid="68">
                                            <p:txEl>
                                              <p:pRg st="3" end="3"/>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68">
                                            <p:txEl>
                                              <p:pRg st="3" end="3"/>
                                            </p:txEl>
                                          </p:spTgt>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68">
                                            <p:txEl>
                                              <p:pRg st="4" end="4"/>
                                            </p:txEl>
                                          </p:spTgt>
                                        </p:tgtEl>
                                        <p:attrNameLst>
                                          <p:attrName>style.visibility</p:attrName>
                                        </p:attrNameLst>
                                      </p:cBhvr>
                                      <p:to>
                                        <p:strVal val="visible"/>
                                      </p:to>
                                    </p:set>
                                    <p:anim calcmode="lin" valueType="num">
                                      <p:cBhvr additive="base">
                                        <p:cTn id="33" dur="500" fill="hold"/>
                                        <p:tgtEl>
                                          <p:spTgt spid="68">
                                            <p:txEl>
                                              <p:pRg st="4" end="4"/>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68">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Shape 73"/>
          <p:cNvSpPr txBox="1">
            <a:spLocks noGrp="1"/>
          </p:cNvSpPr>
          <p:nvPr>
            <p:ph type="title"/>
          </p:nvPr>
        </p:nvSpPr>
        <p:spPr>
          <a:xfrm>
            <a:off x="311700" y="26028"/>
            <a:ext cx="8520600" cy="572700"/>
          </a:xfrm>
          <a:prstGeom prst="rect">
            <a:avLst/>
          </a:prstGeom>
        </p:spPr>
        <p:txBody>
          <a:bodyPr lIns="91425" tIns="91425" rIns="91425" bIns="91425" anchor="t" anchorCtr="0">
            <a:noAutofit/>
          </a:bodyPr>
          <a:lstStyle/>
          <a:p>
            <a:pPr lvl="0" algn="ctr">
              <a:spcBef>
                <a:spcPts val="0"/>
              </a:spcBef>
              <a:buNone/>
            </a:pPr>
            <a:r>
              <a:rPr lang="en" sz="3000" b="1" dirty="0"/>
              <a:t>What is Game Management?</a:t>
            </a:r>
          </a:p>
        </p:txBody>
      </p:sp>
      <p:sp>
        <p:nvSpPr>
          <p:cNvPr id="74" name="Shape 74"/>
          <p:cNvSpPr txBox="1">
            <a:spLocks noGrp="1"/>
          </p:cNvSpPr>
          <p:nvPr>
            <p:ph type="body" idx="1"/>
          </p:nvPr>
        </p:nvSpPr>
        <p:spPr>
          <a:xfrm>
            <a:off x="311700" y="598728"/>
            <a:ext cx="8520600" cy="4461469"/>
          </a:xfrm>
          <a:prstGeom prst="rect">
            <a:avLst/>
          </a:prstGeom>
        </p:spPr>
        <p:txBody>
          <a:bodyPr lIns="91425" tIns="91425" rIns="91425" bIns="91425" anchor="t" anchorCtr="0">
            <a:noAutofit/>
          </a:bodyPr>
          <a:lstStyle/>
          <a:p>
            <a:pPr lvl="0" rtl="0">
              <a:spcBef>
                <a:spcPts val="600"/>
              </a:spcBef>
              <a:spcAft>
                <a:spcPts val="600"/>
              </a:spcAft>
              <a:buNone/>
            </a:pPr>
            <a:r>
              <a:rPr lang="en" sz="2400" b="1" dirty="0">
                <a:solidFill>
                  <a:srgbClr val="0000FF"/>
                </a:solidFill>
              </a:rPr>
              <a:t>Game management is;</a:t>
            </a:r>
          </a:p>
          <a:p>
            <a:pPr lvl="0">
              <a:spcBef>
                <a:spcPts val="0"/>
              </a:spcBef>
              <a:buNone/>
            </a:pPr>
            <a:r>
              <a:rPr lang="en-US" dirty="0"/>
              <a:t>Good game management and attention to detail are ways to prevent unexpected things from happening in a game.  Beyond the calling of outs and safes, it is </a:t>
            </a:r>
            <a:r>
              <a:rPr lang="en-US" b="1" u="sng" dirty="0"/>
              <a:t>the manner in which you approach all of the other situations that may occur in a game,</a:t>
            </a:r>
            <a:r>
              <a:rPr lang="en-US" dirty="0"/>
              <a:t> which is very important.  Umpires need to listen and address all game issues in a </a:t>
            </a:r>
            <a:r>
              <a:rPr lang="en-US" b="1" u="sng" dirty="0"/>
              <a:t>professional manner</a:t>
            </a:r>
            <a:r>
              <a:rPr lang="en-US" dirty="0"/>
              <a:t>.</a:t>
            </a:r>
          </a:p>
          <a:p>
            <a:pPr lvl="0">
              <a:spcBef>
                <a:spcPts val="0"/>
              </a:spcBef>
              <a:buNone/>
            </a:pPr>
            <a:r>
              <a:rPr lang="en-US" b="1" dirty="0"/>
              <a:t>Game Administration:  </a:t>
            </a:r>
            <a:r>
              <a:rPr lang="en-US" dirty="0"/>
              <a:t>Establish and maintain an </a:t>
            </a:r>
            <a:r>
              <a:rPr lang="en-US" b="1" u="sng" dirty="0"/>
              <a:t>appropriate game pace</a:t>
            </a:r>
            <a:r>
              <a:rPr lang="en-US" dirty="0"/>
              <a:t>.  When asked a question by a coach, listen to the question and respond to it in a respectful way.</a:t>
            </a:r>
          </a:p>
          <a:p>
            <a:pPr lvl="0">
              <a:spcBef>
                <a:spcPts val="0"/>
              </a:spcBef>
              <a:buNone/>
            </a:pPr>
            <a:r>
              <a:rPr lang="en-US" b="1" dirty="0"/>
              <a:t>Sportsmanship: </a:t>
            </a:r>
            <a:r>
              <a:rPr lang="en-US" dirty="0"/>
              <a:t>It is important that we have a clear understanding of the expectations for good sportsmanship.  If a coach or any game personnel exhibits poor sportsmanship it is </a:t>
            </a:r>
            <a:r>
              <a:rPr lang="en-US" b="1" u="sng" dirty="0"/>
              <a:t>your responsibility to address the issue</a:t>
            </a:r>
            <a:r>
              <a:rPr lang="en-US" dirty="0"/>
              <a:t>.</a:t>
            </a:r>
            <a:endParaRPr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74">
                                            <p:txEl>
                                              <p:pRg st="0" end="0"/>
                                            </p:txEl>
                                          </p:spTgt>
                                        </p:tgtEl>
                                        <p:attrNameLst>
                                          <p:attrName>style.visibility</p:attrName>
                                        </p:attrNameLst>
                                      </p:cBhvr>
                                      <p:to>
                                        <p:strVal val="visible"/>
                                      </p:to>
                                    </p:set>
                                    <p:anim calcmode="lin" valueType="num">
                                      <p:cBhvr additive="base">
                                        <p:cTn id="11" dur="500" fill="hold"/>
                                        <p:tgtEl>
                                          <p:spTgt spid="74">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7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74">
                                            <p:txEl>
                                              <p:pRg st="1" end="1"/>
                                            </p:txEl>
                                          </p:spTgt>
                                        </p:tgtEl>
                                        <p:attrNameLst>
                                          <p:attrName>style.visibility</p:attrName>
                                        </p:attrNameLst>
                                      </p:cBhvr>
                                      <p:to>
                                        <p:strVal val="visible"/>
                                      </p:to>
                                    </p:set>
                                    <p:anim calcmode="lin" valueType="num">
                                      <p:cBhvr additive="base">
                                        <p:cTn id="17" dur="500" fill="hold"/>
                                        <p:tgtEl>
                                          <p:spTgt spid="74">
                                            <p:txEl>
                                              <p:pRg st="1" end="1"/>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7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74">
                                            <p:txEl>
                                              <p:pRg st="2" end="2"/>
                                            </p:txEl>
                                          </p:spTgt>
                                        </p:tgtEl>
                                        <p:attrNameLst>
                                          <p:attrName>style.visibility</p:attrName>
                                        </p:attrNameLst>
                                      </p:cBhvr>
                                      <p:to>
                                        <p:strVal val="visible"/>
                                      </p:to>
                                    </p:set>
                                    <p:anim calcmode="lin" valueType="num">
                                      <p:cBhvr additive="base">
                                        <p:cTn id="23" dur="500" fill="hold"/>
                                        <p:tgtEl>
                                          <p:spTgt spid="74">
                                            <p:txEl>
                                              <p:pRg st="2" end="2"/>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7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74">
                                            <p:txEl>
                                              <p:pRg st="3" end="3"/>
                                            </p:txEl>
                                          </p:spTgt>
                                        </p:tgtEl>
                                        <p:attrNameLst>
                                          <p:attrName>style.visibility</p:attrName>
                                        </p:attrNameLst>
                                      </p:cBhvr>
                                      <p:to>
                                        <p:strVal val="visible"/>
                                      </p:to>
                                    </p:set>
                                    <p:anim calcmode="lin" valueType="num">
                                      <p:cBhvr additive="base">
                                        <p:cTn id="29" dur="500" fill="hold"/>
                                        <p:tgtEl>
                                          <p:spTgt spid="74">
                                            <p:txEl>
                                              <p:pRg st="3" end="3"/>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74">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Shape 73"/>
          <p:cNvSpPr txBox="1">
            <a:spLocks noGrp="1"/>
          </p:cNvSpPr>
          <p:nvPr>
            <p:ph type="title"/>
          </p:nvPr>
        </p:nvSpPr>
        <p:spPr>
          <a:xfrm>
            <a:off x="311700" y="26028"/>
            <a:ext cx="8520600" cy="572700"/>
          </a:xfrm>
          <a:prstGeom prst="rect">
            <a:avLst/>
          </a:prstGeom>
        </p:spPr>
        <p:txBody>
          <a:bodyPr lIns="91425" tIns="91425" rIns="91425" bIns="91425" anchor="t" anchorCtr="0">
            <a:noAutofit/>
          </a:bodyPr>
          <a:lstStyle/>
          <a:p>
            <a:pPr lvl="0" algn="ctr">
              <a:spcBef>
                <a:spcPts val="0"/>
              </a:spcBef>
              <a:buNone/>
            </a:pPr>
            <a:r>
              <a:rPr lang="en" sz="3000" b="1" dirty="0"/>
              <a:t>What is Game Management?</a:t>
            </a:r>
          </a:p>
        </p:txBody>
      </p:sp>
      <p:sp>
        <p:nvSpPr>
          <p:cNvPr id="74" name="Shape 74"/>
          <p:cNvSpPr txBox="1">
            <a:spLocks noGrp="1"/>
          </p:cNvSpPr>
          <p:nvPr>
            <p:ph type="body" idx="1"/>
          </p:nvPr>
        </p:nvSpPr>
        <p:spPr>
          <a:xfrm>
            <a:off x="311700" y="598728"/>
            <a:ext cx="8520600" cy="4461469"/>
          </a:xfrm>
          <a:prstGeom prst="rect">
            <a:avLst/>
          </a:prstGeom>
        </p:spPr>
        <p:txBody>
          <a:bodyPr lIns="91425" tIns="91425" rIns="91425" bIns="91425" anchor="t" anchorCtr="0">
            <a:noAutofit/>
          </a:bodyPr>
          <a:lstStyle/>
          <a:p>
            <a:pPr lvl="0" rtl="0">
              <a:spcBef>
                <a:spcPts val="600"/>
              </a:spcBef>
              <a:spcAft>
                <a:spcPts val="600"/>
              </a:spcAft>
              <a:buNone/>
            </a:pPr>
            <a:r>
              <a:rPr lang="en" sz="2400" b="1" dirty="0">
                <a:solidFill>
                  <a:srgbClr val="0000FF"/>
                </a:solidFill>
              </a:rPr>
              <a:t>Game management is;</a:t>
            </a:r>
          </a:p>
          <a:p>
            <a:pPr lvl="0">
              <a:spcBef>
                <a:spcPts val="0"/>
              </a:spcBef>
              <a:buNone/>
            </a:pPr>
            <a:r>
              <a:rPr lang="en-US" b="1" u="sng" dirty="0"/>
              <a:t>Sportsmanship</a:t>
            </a:r>
            <a:r>
              <a:rPr lang="en-US" b="1" dirty="0"/>
              <a:t> (</a:t>
            </a:r>
            <a:r>
              <a:rPr lang="en-US" b="1" dirty="0" err="1"/>
              <a:t>cont</a:t>
            </a:r>
            <a:r>
              <a:rPr lang="en-US" b="1" dirty="0"/>
              <a:t>):  </a:t>
            </a:r>
            <a:r>
              <a:rPr lang="en-US" dirty="0"/>
              <a:t>If the behavior warrants a warning, then it is your responsibility to make certain the crew is aware when a warning is issued and the reason for the warning.  If there is an ejection, follow the protocol for the ejection and continuing the game.  </a:t>
            </a:r>
          </a:p>
          <a:p>
            <a:pPr lvl="0">
              <a:spcBef>
                <a:spcPts val="0"/>
              </a:spcBef>
              <a:buNone/>
            </a:pPr>
            <a:r>
              <a:rPr lang="en-US" b="1" u="sng" dirty="0"/>
              <a:t>On the Field:</a:t>
            </a:r>
            <a:r>
              <a:rPr lang="en-US" dirty="0"/>
              <a:t>  Partner communication is extremely important.  Umpire-to-umpire signals and verbal communication are two methods umpires use to convey information.  Work as a team and communicate with each other.  Know your responsibilities as well as your partner.</a:t>
            </a:r>
          </a:p>
          <a:p>
            <a:pPr lvl="0">
              <a:spcBef>
                <a:spcPts val="0"/>
              </a:spcBef>
              <a:buNone/>
            </a:pPr>
            <a:r>
              <a:rPr lang="en-US" b="1" u="sng" dirty="0"/>
              <a:t>Hustle</a:t>
            </a:r>
            <a:r>
              <a:rPr lang="en-US" b="1" dirty="0"/>
              <a:t>:  </a:t>
            </a:r>
            <a:r>
              <a:rPr lang="en-US" dirty="0"/>
              <a:t>An umpire’s movement on the field, at all times, should be </a:t>
            </a:r>
            <a:r>
              <a:rPr lang="en-US" b="1" dirty="0"/>
              <a:t>brisk</a:t>
            </a:r>
            <a:r>
              <a:rPr lang="en-US" dirty="0"/>
              <a:t>, </a:t>
            </a:r>
            <a:r>
              <a:rPr lang="en-US" b="1" u="sng" dirty="0"/>
              <a:t>purposeful</a:t>
            </a:r>
            <a:r>
              <a:rPr lang="en-US" b="1" dirty="0"/>
              <a:t>, educated and appropriate.  </a:t>
            </a:r>
            <a:r>
              <a:rPr lang="en-US" dirty="0"/>
              <a:t>Move to your next position by choosing the efficient path to achieve optimum position for all possible situations.</a:t>
            </a:r>
            <a:endParaRPr lang="en-US" b="1" dirty="0"/>
          </a:p>
          <a:p>
            <a:pPr lvl="0">
              <a:spcBef>
                <a:spcPts val="0"/>
              </a:spcBef>
              <a:buNone/>
            </a:pPr>
            <a:endParaRPr dirty="0"/>
          </a:p>
        </p:txBody>
      </p:sp>
    </p:spTree>
    <p:extLst>
      <p:ext uri="{BB962C8B-B14F-4D97-AF65-F5344CB8AC3E}">
        <p14:creationId xmlns:p14="http://schemas.microsoft.com/office/powerpoint/2010/main" val="3540168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74">
                                            <p:txEl>
                                              <p:pRg st="0" end="0"/>
                                            </p:txEl>
                                          </p:spTgt>
                                        </p:tgtEl>
                                        <p:attrNameLst>
                                          <p:attrName>style.visibility</p:attrName>
                                        </p:attrNameLst>
                                      </p:cBhvr>
                                      <p:to>
                                        <p:strVal val="visible"/>
                                      </p:to>
                                    </p:set>
                                    <p:anim calcmode="lin" valueType="num">
                                      <p:cBhvr additive="base">
                                        <p:cTn id="11" dur="500" fill="hold"/>
                                        <p:tgtEl>
                                          <p:spTgt spid="74">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7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74">
                                            <p:txEl>
                                              <p:pRg st="1" end="1"/>
                                            </p:txEl>
                                          </p:spTgt>
                                        </p:tgtEl>
                                        <p:attrNameLst>
                                          <p:attrName>style.visibility</p:attrName>
                                        </p:attrNameLst>
                                      </p:cBhvr>
                                      <p:to>
                                        <p:strVal val="visible"/>
                                      </p:to>
                                    </p:set>
                                    <p:anim calcmode="lin" valueType="num">
                                      <p:cBhvr additive="base">
                                        <p:cTn id="17" dur="500" fill="hold"/>
                                        <p:tgtEl>
                                          <p:spTgt spid="74">
                                            <p:txEl>
                                              <p:pRg st="1" end="1"/>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7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74">
                                            <p:txEl>
                                              <p:pRg st="2" end="2"/>
                                            </p:txEl>
                                          </p:spTgt>
                                        </p:tgtEl>
                                        <p:attrNameLst>
                                          <p:attrName>style.visibility</p:attrName>
                                        </p:attrNameLst>
                                      </p:cBhvr>
                                      <p:to>
                                        <p:strVal val="visible"/>
                                      </p:to>
                                    </p:set>
                                    <p:anim calcmode="lin" valueType="num">
                                      <p:cBhvr additive="base">
                                        <p:cTn id="23" dur="500" fill="hold"/>
                                        <p:tgtEl>
                                          <p:spTgt spid="74">
                                            <p:txEl>
                                              <p:pRg st="2" end="2"/>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7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74">
                                            <p:txEl>
                                              <p:pRg st="3" end="3"/>
                                            </p:txEl>
                                          </p:spTgt>
                                        </p:tgtEl>
                                        <p:attrNameLst>
                                          <p:attrName>style.visibility</p:attrName>
                                        </p:attrNameLst>
                                      </p:cBhvr>
                                      <p:to>
                                        <p:strVal val="visible"/>
                                      </p:to>
                                    </p:set>
                                    <p:anim calcmode="lin" valueType="num">
                                      <p:cBhvr additive="base">
                                        <p:cTn id="29" dur="500" fill="hold"/>
                                        <p:tgtEl>
                                          <p:spTgt spid="74">
                                            <p:txEl>
                                              <p:pRg st="3" end="3"/>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74">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Shape 73"/>
          <p:cNvSpPr txBox="1">
            <a:spLocks noGrp="1"/>
          </p:cNvSpPr>
          <p:nvPr>
            <p:ph type="title"/>
          </p:nvPr>
        </p:nvSpPr>
        <p:spPr>
          <a:xfrm>
            <a:off x="311700" y="26028"/>
            <a:ext cx="8520600" cy="572700"/>
          </a:xfrm>
          <a:prstGeom prst="rect">
            <a:avLst/>
          </a:prstGeom>
        </p:spPr>
        <p:txBody>
          <a:bodyPr lIns="91425" tIns="91425" rIns="91425" bIns="91425" anchor="t" anchorCtr="0">
            <a:noAutofit/>
          </a:bodyPr>
          <a:lstStyle/>
          <a:p>
            <a:pPr lvl="0" algn="ctr">
              <a:spcBef>
                <a:spcPts val="0"/>
              </a:spcBef>
              <a:buNone/>
            </a:pPr>
            <a:r>
              <a:rPr lang="en" sz="3000" b="1" dirty="0"/>
              <a:t>What is Game Management?</a:t>
            </a:r>
          </a:p>
        </p:txBody>
      </p:sp>
      <p:sp>
        <p:nvSpPr>
          <p:cNvPr id="74" name="Shape 74"/>
          <p:cNvSpPr txBox="1">
            <a:spLocks noGrp="1"/>
          </p:cNvSpPr>
          <p:nvPr>
            <p:ph type="body" idx="1"/>
          </p:nvPr>
        </p:nvSpPr>
        <p:spPr>
          <a:xfrm>
            <a:off x="311700" y="683968"/>
            <a:ext cx="8660850" cy="4283238"/>
          </a:xfrm>
          <a:prstGeom prst="rect">
            <a:avLst/>
          </a:prstGeom>
        </p:spPr>
        <p:txBody>
          <a:bodyPr lIns="91425" tIns="91425" rIns="91425" bIns="91425" anchor="t" anchorCtr="0">
            <a:noAutofit/>
          </a:bodyPr>
          <a:lstStyle/>
          <a:p>
            <a:pPr lvl="0" rtl="0">
              <a:spcBef>
                <a:spcPts val="600"/>
              </a:spcBef>
              <a:spcAft>
                <a:spcPts val="600"/>
              </a:spcAft>
              <a:buNone/>
            </a:pPr>
            <a:r>
              <a:rPr lang="en" sz="2400" b="1" dirty="0">
                <a:solidFill>
                  <a:srgbClr val="0000FF"/>
                </a:solidFill>
              </a:rPr>
              <a:t>Game management is;</a:t>
            </a:r>
          </a:p>
          <a:p>
            <a:pPr lvl="0">
              <a:spcBef>
                <a:spcPts val="0"/>
              </a:spcBef>
              <a:buNone/>
            </a:pPr>
            <a:r>
              <a:rPr lang="en-US" b="1" u="sng" dirty="0"/>
              <a:t>Line–up Cards:  </a:t>
            </a:r>
            <a:r>
              <a:rPr lang="en-US" dirty="0"/>
              <a:t>Good line-up card management begins at the pregame conference with the coaches and captains.  When a change occurs in the line-up, confirm the change before giving it to the opposing coach and the scorekeeper.  This will alleviate any possible line-up change protests.  Take your time.</a:t>
            </a:r>
          </a:p>
          <a:p>
            <a:pPr lvl="0">
              <a:spcBef>
                <a:spcPts val="0"/>
              </a:spcBef>
              <a:buNone/>
            </a:pPr>
            <a:r>
              <a:rPr lang="en-US" dirty="0"/>
              <a:t>Before you accept any change, look to make sure that the pitcher has the ball in the pitcher’s circle and then call time to accept the change.  </a:t>
            </a:r>
          </a:p>
          <a:p>
            <a:pPr lvl="0">
              <a:spcBef>
                <a:spcPts val="0"/>
              </a:spcBef>
              <a:buNone/>
            </a:pPr>
            <a:r>
              <a:rPr lang="en-US" b="1" u="sng" dirty="0"/>
              <a:t>Use common sense and preventative umpiring when appropriate:</a:t>
            </a:r>
            <a:r>
              <a:rPr lang="en-US" dirty="0"/>
              <a:t>  When possible be proactive in preventing violations.  If a coach is about to take their fourth charged defensive conference in the game, make sure they know they previously used one, which could prevent the removal of the pitcher (3-7-1 penalty)</a:t>
            </a:r>
            <a:endParaRPr lang="en-US" b="1" u="sng" dirty="0"/>
          </a:p>
        </p:txBody>
      </p:sp>
    </p:spTree>
    <p:extLst>
      <p:ext uri="{BB962C8B-B14F-4D97-AF65-F5344CB8AC3E}">
        <p14:creationId xmlns:p14="http://schemas.microsoft.com/office/powerpoint/2010/main" val="2391014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74">
                                            <p:txEl>
                                              <p:pRg st="0" end="0"/>
                                            </p:txEl>
                                          </p:spTgt>
                                        </p:tgtEl>
                                        <p:attrNameLst>
                                          <p:attrName>style.visibility</p:attrName>
                                        </p:attrNameLst>
                                      </p:cBhvr>
                                      <p:to>
                                        <p:strVal val="visible"/>
                                      </p:to>
                                    </p:set>
                                    <p:anim calcmode="lin" valueType="num">
                                      <p:cBhvr additive="base">
                                        <p:cTn id="11" dur="500" fill="hold"/>
                                        <p:tgtEl>
                                          <p:spTgt spid="74">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7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74">
                                            <p:txEl>
                                              <p:pRg st="1" end="1"/>
                                            </p:txEl>
                                          </p:spTgt>
                                        </p:tgtEl>
                                        <p:attrNameLst>
                                          <p:attrName>style.visibility</p:attrName>
                                        </p:attrNameLst>
                                      </p:cBhvr>
                                      <p:to>
                                        <p:strVal val="visible"/>
                                      </p:to>
                                    </p:set>
                                    <p:anim calcmode="lin" valueType="num">
                                      <p:cBhvr additive="base">
                                        <p:cTn id="17" dur="500" fill="hold"/>
                                        <p:tgtEl>
                                          <p:spTgt spid="74">
                                            <p:txEl>
                                              <p:pRg st="1" end="1"/>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7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74">
                                            <p:txEl>
                                              <p:pRg st="2" end="2"/>
                                            </p:txEl>
                                          </p:spTgt>
                                        </p:tgtEl>
                                        <p:attrNameLst>
                                          <p:attrName>style.visibility</p:attrName>
                                        </p:attrNameLst>
                                      </p:cBhvr>
                                      <p:to>
                                        <p:strVal val="visible"/>
                                      </p:to>
                                    </p:set>
                                    <p:anim calcmode="lin" valueType="num">
                                      <p:cBhvr additive="base">
                                        <p:cTn id="23" dur="500" fill="hold"/>
                                        <p:tgtEl>
                                          <p:spTgt spid="74">
                                            <p:txEl>
                                              <p:pRg st="2" end="2"/>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7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74">
                                            <p:txEl>
                                              <p:pRg st="3" end="3"/>
                                            </p:txEl>
                                          </p:spTgt>
                                        </p:tgtEl>
                                        <p:attrNameLst>
                                          <p:attrName>style.visibility</p:attrName>
                                        </p:attrNameLst>
                                      </p:cBhvr>
                                      <p:to>
                                        <p:strVal val="visible"/>
                                      </p:to>
                                    </p:set>
                                    <p:anim calcmode="lin" valueType="num">
                                      <p:cBhvr additive="base">
                                        <p:cTn id="29" dur="500" fill="hold"/>
                                        <p:tgtEl>
                                          <p:spTgt spid="74">
                                            <p:txEl>
                                              <p:pRg st="3" end="3"/>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74">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Shape 73"/>
          <p:cNvSpPr txBox="1">
            <a:spLocks noGrp="1"/>
          </p:cNvSpPr>
          <p:nvPr>
            <p:ph type="title"/>
          </p:nvPr>
        </p:nvSpPr>
        <p:spPr>
          <a:xfrm>
            <a:off x="311700" y="72522"/>
            <a:ext cx="8520600" cy="572700"/>
          </a:xfrm>
          <a:prstGeom prst="rect">
            <a:avLst/>
          </a:prstGeom>
        </p:spPr>
        <p:txBody>
          <a:bodyPr lIns="91425" tIns="91425" rIns="91425" bIns="91425" anchor="t" anchorCtr="0">
            <a:noAutofit/>
          </a:bodyPr>
          <a:lstStyle/>
          <a:p>
            <a:pPr lvl="0" algn="ctr">
              <a:spcBef>
                <a:spcPts val="0"/>
              </a:spcBef>
              <a:buNone/>
            </a:pPr>
            <a:r>
              <a:rPr lang="en" sz="3000" b="1" dirty="0"/>
              <a:t>What is Game Management? </a:t>
            </a:r>
            <a:br>
              <a:rPr lang="en" sz="3000" b="1" dirty="0"/>
            </a:br>
            <a:endParaRPr lang="en" sz="3000" b="1" dirty="0"/>
          </a:p>
        </p:txBody>
      </p:sp>
      <p:sp>
        <p:nvSpPr>
          <p:cNvPr id="4" name="AutoShape 2">
            <a:extLst>
              <a:ext uri="{FF2B5EF4-FFF2-40B4-BE49-F238E27FC236}">
                <a16:creationId xmlns:a16="http://schemas.microsoft.com/office/drawing/2014/main" id="{71B810B7-005C-487D-9423-467E4338E31B}"/>
              </a:ext>
            </a:extLst>
          </p:cNvPr>
          <p:cNvSpPr>
            <a:spLocks noChangeAspect="1" noChangeArrowheads="1"/>
          </p:cNvSpPr>
          <p:nvPr/>
        </p:nvSpPr>
        <p:spPr bwMode="auto">
          <a:xfrm>
            <a:off x="2696705" y="815632"/>
            <a:ext cx="2027695" cy="202769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4">
            <a:extLst>
              <a:ext uri="{FF2B5EF4-FFF2-40B4-BE49-F238E27FC236}">
                <a16:creationId xmlns:a16="http://schemas.microsoft.com/office/drawing/2014/main" id="{F95C2D3E-9BE9-4070-8AAF-CC74761231BB}"/>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 name="Picture 6" descr="A picture containing man, chair, sitting, red&#10;&#10;Description automatically generated">
            <a:extLst>
              <a:ext uri="{FF2B5EF4-FFF2-40B4-BE49-F238E27FC236}">
                <a16:creationId xmlns:a16="http://schemas.microsoft.com/office/drawing/2014/main" id="{35BA4387-D015-4822-A5F8-5888A8C47AD2}"/>
              </a:ext>
            </a:extLst>
          </p:cNvPr>
          <p:cNvPicPr>
            <a:picLocks noChangeAspect="1"/>
          </p:cNvPicPr>
          <p:nvPr/>
        </p:nvPicPr>
        <p:blipFill>
          <a:blip r:embed="rId3"/>
          <a:stretch>
            <a:fillRect/>
          </a:stretch>
        </p:blipFill>
        <p:spPr>
          <a:xfrm rot="5400000">
            <a:off x="-66561" y="924218"/>
            <a:ext cx="2043123" cy="1532343"/>
          </a:xfrm>
          <a:prstGeom prst="rect">
            <a:avLst/>
          </a:prstGeom>
        </p:spPr>
      </p:pic>
      <p:pic>
        <p:nvPicPr>
          <p:cNvPr id="11" name="Picture 10">
            <a:extLst>
              <a:ext uri="{FF2B5EF4-FFF2-40B4-BE49-F238E27FC236}">
                <a16:creationId xmlns:a16="http://schemas.microsoft.com/office/drawing/2014/main" id="{441073C0-949B-476B-8FC2-70951B4BADDD}"/>
              </a:ext>
            </a:extLst>
          </p:cNvPr>
          <p:cNvPicPr>
            <a:picLocks noChangeAspect="1"/>
          </p:cNvPicPr>
          <p:nvPr/>
        </p:nvPicPr>
        <p:blipFill>
          <a:blip r:embed="rId4"/>
          <a:stretch>
            <a:fillRect/>
          </a:stretch>
        </p:blipFill>
        <p:spPr>
          <a:xfrm>
            <a:off x="6363335" y="658362"/>
            <a:ext cx="2633697" cy="1516231"/>
          </a:xfrm>
          <a:prstGeom prst="rect">
            <a:avLst/>
          </a:prstGeom>
        </p:spPr>
      </p:pic>
      <p:pic>
        <p:nvPicPr>
          <p:cNvPr id="13" name="Picture 12" descr="A group of people standing around each other&#10;&#10;Description automatically generated">
            <a:extLst>
              <a:ext uri="{FF2B5EF4-FFF2-40B4-BE49-F238E27FC236}">
                <a16:creationId xmlns:a16="http://schemas.microsoft.com/office/drawing/2014/main" id="{59E81215-796B-44CC-9CFA-F2898D8617CD}"/>
              </a:ext>
            </a:extLst>
          </p:cNvPr>
          <p:cNvPicPr>
            <a:picLocks noChangeAspect="1"/>
          </p:cNvPicPr>
          <p:nvPr/>
        </p:nvPicPr>
        <p:blipFill>
          <a:blip r:embed="rId5"/>
          <a:stretch>
            <a:fillRect/>
          </a:stretch>
        </p:blipFill>
        <p:spPr>
          <a:xfrm>
            <a:off x="6914329" y="2778636"/>
            <a:ext cx="1990729" cy="2287374"/>
          </a:xfrm>
          <a:prstGeom prst="rect">
            <a:avLst/>
          </a:prstGeom>
        </p:spPr>
      </p:pic>
      <p:pic>
        <p:nvPicPr>
          <p:cNvPr id="14" name="Picture 13">
            <a:extLst>
              <a:ext uri="{FF2B5EF4-FFF2-40B4-BE49-F238E27FC236}">
                <a16:creationId xmlns:a16="http://schemas.microsoft.com/office/drawing/2014/main" id="{E36C665C-050C-4CDB-AE7F-6D55DB9AA2EA}"/>
              </a:ext>
            </a:extLst>
          </p:cNvPr>
          <p:cNvPicPr>
            <a:picLocks noChangeAspect="1"/>
          </p:cNvPicPr>
          <p:nvPr/>
        </p:nvPicPr>
        <p:blipFill>
          <a:blip r:embed="rId6"/>
          <a:stretch>
            <a:fillRect/>
          </a:stretch>
        </p:blipFill>
        <p:spPr>
          <a:xfrm>
            <a:off x="4468081" y="2921110"/>
            <a:ext cx="2190566" cy="1878493"/>
          </a:xfrm>
          <a:prstGeom prst="rect">
            <a:avLst/>
          </a:prstGeom>
        </p:spPr>
      </p:pic>
      <p:pic>
        <p:nvPicPr>
          <p:cNvPr id="16" name="Picture 15" descr="A group of people standing around each other&#10;&#10;Description automatically generated">
            <a:extLst>
              <a:ext uri="{FF2B5EF4-FFF2-40B4-BE49-F238E27FC236}">
                <a16:creationId xmlns:a16="http://schemas.microsoft.com/office/drawing/2014/main" id="{E8A9DDD6-03CE-47FF-B95D-CFC485C32FA1}"/>
              </a:ext>
            </a:extLst>
          </p:cNvPr>
          <p:cNvPicPr>
            <a:picLocks noChangeAspect="1"/>
          </p:cNvPicPr>
          <p:nvPr/>
        </p:nvPicPr>
        <p:blipFill>
          <a:blip r:embed="rId7"/>
          <a:stretch>
            <a:fillRect/>
          </a:stretch>
        </p:blipFill>
        <p:spPr>
          <a:xfrm>
            <a:off x="2102147" y="2892818"/>
            <a:ext cx="2027695" cy="2058699"/>
          </a:xfrm>
          <a:prstGeom prst="rect">
            <a:avLst/>
          </a:prstGeom>
        </p:spPr>
      </p:pic>
      <p:pic>
        <p:nvPicPr>
          <p:cNvPr id="18" name="Picture 17" descr="A group of people standing on a dirt court&#10;&#10;Description automatically generated">
            <a:extLst>
              <a:ext uri="{FF2B5EF4-FFF2-40B4-BE49-F238E27FC236}">
                <a16:creationId xmlns:a16="http://schemas.microsoft.com/office/drawing/2014/main" id="{BEDA26C9-6148-4424-A407-A28BDB605FAB}"/>
              </a:ext>
            </a:extLst>
          </p:cNvPr>
          <p:cNvPicPr>
            <a:picLocks noChangeAspect="1"/>
          </p:cNvPicPr>
          <p:nvPr/>
        </p:nvPicPr>
        <p:blipFill>
          <a:blip r:embed="rId8"/>
          <a:stretch>
            <a:fillRect/>
          </a:stretch>
        </p:blipFill>
        <p:spPr>
          <a:xfrm>
            <a:off x="2024979" y="713212"/>
            <a:ext cx="1961500" cy="1461382"/>
          </a:xfrm>
          <a:prstGeom prst="rect">
            <a:avLst/>
          </a:prstGeom>
        </p:spPr>
      </p:pic>
      <p:pic>
        <p:nvPicPr>
          <p:cNvPr id="19" name="Picture 18">
            <a:extLst>
              <a:ext uri="{FF2B5EF4-FFF2-40B4-BE49-F238E27FC236}">
                <a16:creationId xmlns:a16="http://schemas.microsoft.com/office/drawing/2014/main" id="{832AE469-10A5-4CB4-B47D-16BBC042A806}"/>
              </a:ext>
            </a:extLst>
          </p:cNvPr>
          <p:cNvPicPr>
            <a:picLocks noChangeAspect="1"/>
          </p:cNvPicPr>
          <p:nvPr/>
        </p:nvPicPr>
        <p:blipFill>
          <a:blip r:embed="rId9"/>
          <a:stretch>
            <a:fillRect/>
          </a:stretch>
        </p:blipFill>
        <p:spPr>
          <a:xfrm>
            <a:off x="4266607" y="701623"/>
            <a:ext cx="1800614" cy="1639944"/>
          </a:xfrm>
          <a:prstGeom prst="rect">
            <a:avLst/>
          </a:prstGeom>
        </p:spPr>
      </p:pic>
      <p:pic>
        <p:nvPicPr>
          <p:cNvPr id="20" name="Picture 19">
            <a:extLst>
              <a:ext uri="{FF2B5EF4-FFF2-40B4-BE49-F238E27FC236}">
                <a16:creationId xmlns:a16="http://schemas.microsoft.com/office/drawing/2014/main" id="{1CB3D298-3A03-4083-A99D-3A125EB97FC4}"/>
              </a:ext>
            </a:extLst>
          </p:cNvPr>
          <p:cNvPicPr>
            <a:picLocks noChangeAspect="1"/>
          </p:cNvPicPr>
          <p:nvPr/>
        </p:nvPicPr>
        <p:blipFill>
          <a:blip r:embed="rId10"/>
          <a:stretch>
            <a:fillRect/>
          </a:stretch>
        </p:blipFill>
        <p:spPr>
          <a:xfrm>
            <a:off x="188829" y="2734811"/>
            <a:ext cx="1532343" cy="2377693"/>
          </a:xfrm>
          <a:prstGeom prst="rect">
            <a:avLst/>
          </a:prstGeom>
        </p:spPr>
      </p:pic>
    </p:spTree>
    <p:extLst>
      <p:ext uri="{BB962C8B-B14F-4D97-AF65-F5344CB8AC3E}">
        <p14:creationId xmlns:p14="http://schemas.microsoft.com/office/powerpoint/2010/main" val="2740586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p:bldLst>
  </p:timing>
</p:sld>
</file>

<file path=ppt/theme/theme1.xml><?xml version="1.0" encoding="utf-8"?>
<a:theme xmlns:a="http://schemas.openxmlformats.org/drawingml/2006/main" name="simple-light-2">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1375</TotalTime>
  <Words>2293</Words>
  <Application>Microsoft Office PowerPoint</Application>
  <PresentationFormat>On-screen Show (16:9)</PresentationFormat>
  <Paragraphs>176</Paragraphs>
  <Slides>28</Slides>
  <Notes>23</Notes>
  <HiddenSlides>0</HiddenSlides>
  <MMClips>2</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28</vt:i4>
      </vt:variant>
    </vt:vector>
  </HeadingPairs>
  <TitlesOfParts>
    <vt:vector size="32" baseType="lpstr">
      <vt:lpstr>Batang</vt:lpstr>
      <vt:lpstr>Arial</vt:lpstr>
      <vt:lpstr>Wingdings</vt:lpstr>
      <vt:lpstr>simple-light-2</vt:lpstr>
      <vt:lpstr>Game Management</vt:lpstr>
      <vt:lpstr>Rough Day at the Office?</vt:lpstr>
      <vt:lpstr>Case Study In Managing the Game</vt:lpstr>
      <vt:lpstr>Game Management Overview</vt:lpstr>
      <vt:lpstr>Successful Umpires </vt:lpstr>
      <vt:lpstr>What is Game Management?</vt:lpstr>
      <vt:lpstr>What is Game Management?</vt:lpstr>
      <vt:lpstr>What is Game Management?</vt:lpstr>
      <vt:lpstr>What is Game Management?  </vt:lpstr>
      <vt:lpstr>Facilitator vs Dictator</vt:lpstr>
      <vt:lpstr>Facilitator vs Dictator</vt:lpstr>
      <vt:lpstr>Elements of Successful Game Management? </vt:lpstr>
      <vt:lpstr>Elements of Successful Game Management? </vt:lpstr>
      <vt:lpstr>Elements of Successful Game Management? </vt:lpstr>
      <vt:lpstr>Elements of Successful Game Management? </vt:lpstr>
      <vt:lpstr>Elements of Successful Game Management? </vt:lpstr>
      <vt:lpstr>Elements of Successful Game Management? </vt:lpstr>
      <vt:lpstr>Texas vs Oregon</vt:lpstr>
      <vt:lpstr>Elements of Successful Game Management? </vt:lpstr>
      <vt:lpstr>Elements of Successful Game Management? </vt:lpstr>
      <vt:lpstr>GAME MANAGEMENT - PREGAME</vt:lpstr>
      <vt:lpstr>GAME MANAGEMENT – Plate Meeting </vt:lpstr>
      <vt:lpstr>GAME MANAGEMENT - DURING GAME  </vt:lpstr>
      <vt:lpstr>GAME MANAGEMENT - DURING GAME  </vt:lpstr>
      <vt:lpstr>GAME MANAGEMENT - DURING GAME  </vt:lpstr>
      <vt:lpstr>GAME MANAGEMENT - DURING GAME  </vt:lpstr>
      <vt:lpstr>GAME MANAGEMENT </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Game Management</dc:title>
  <dc:creator>Christina Drumm</dc:creator>
  <cp:lastModifiedBy>Clayton, Reed</cp:lastModifiedBy>
  <cp:revision>49</cp:revision>
  <dcterms:modified xsi:type="dcterms:W3CDTF">2021-02-08T03:31:02Z</dcterms:modified>
</cp:coreProperties>
</file>